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7"/>
  </p:notesMasterIdLst>
  <p:sldIdLst>
    <p:sldId id="496" r:id="rId3"/>
    <p:sldId id="417" r:id="rId4"/>
    <p:sldId id="570" r:id="rId5"/>
    <p:sldId id="499" r:id="rId6"/>
    <p:sldId id="420" r:id="rId7"/>
    <p:sldId id="421" r:id="rId8"/>
    <p:sldId id="501" r:id="rId9"/>
    <p:sldId id="500" r:id="rId10"/>
    <p:sldId id="425" r:id="rId11"/>
    <p:sldId id="502" r:id="rId12"/>
    <p:sldId id="540" r:id="rId13"/>
    <p:sldId id="533" r:id="rId14"/>
    <p:sldId id="546" r:id="rId15"/>
    <p:sldId id="547" r:id="rId16"/>
    <p:sldId id="548" r:id="rId17"/>
    <p:sldId id="549" r:id="rId18"/>
    <p:sldId id="550" r:id="rId19"/>
    <p:sldId id="551" r:id="rId20"/>
    <p:sldId id="438" r:id="rId21"/>
    <p:sldId id="515" r:id="rId22"/>
    <p:sldId id="516" r:id="rId23"/>
    <p:sldId id="567" r:id="rId24"/>
    <p:sldId id="503" r:id="rId25"/>
    <p:sldId id="536" r:id="rId26"/>
    <p:sldId id="436" r:id="rId27"/>
    <p:sldId id="566" r:id="rId28"/>
    <p:sldId id="507" r:id="rId29"/>
    <p:sldId id="508" r:id="rId30"/>
    <p:sldId id="509" r:id="rId31"/>
    <p:sldId id="510" r:id="rId32"/>
    <p:sldId id="511" r:id="rId33"/>
    <p:sldId id="512" r:id="rId34"/>
    <p:sldId id="513" r:id="rId35"/>
    <p:sldId id="506" r:id="rId36"/>
    <p:sldId id="474" r:id="rId37"/>
    <p:sldId id="514" r:id="rId38"/>
    <p:sldId id="556" r:id="rId39"/>
    <p:sldId id="557" r:id="rId40"/>
    <p:sldId id="558" r:id="rId41"/>
    <p:sldId id="559" r:id="rId42"/>
    <p:sldId id="569" r:id="rId43"/>
    <p:sldId id="555" r:id="rId44"/>
    <p:sldId id="554" r:id="rId45"/>
    <p:sldId id="278" r:id="rId4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clrMru>
    <a:srgbClr val="8165A2"/>
    <a:srgbClr val="4BACC6"/>
    <a:srgbClr val="CCFFFF"/>
    <a:srgbClr val="1E7BA2"/>
    <a:srgbClr val="1B7E73"/>
    <a:srgbClr val="3399CC"/>
    <a:srgbClr val="6699CC"/>
    <a:srgbClr val="2580D4"/>
    <a:srgbClr val="ADC422"/>
    <a:srgbClr val="1067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2189" autoAdjust="0"/>
  </p:normalViewPr>
  <p:slideViewPr>
    <p:cSldViewPr snapToGrid="0" snapToObjects="1">
      <p:cViewPr varScale="1">
        <p:scale>
          <a:sx n="73" d="100"/>
          <a:sy n="73" d="100"/>
        </p:scale>
        <p:origin x="-848"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notesViewPr>
    <p:cSldViewPr snapToGrid="0" snapToObjects="1">
      <p:cViewPr varScale="1">
        <p:scale>
          <a:sx n="110" d="100"/>
          <a:sy n="110" d="100"/>
        </p:scale>
        <p:origin x="-417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47133"/>
            <a:ext cx="6096000" cy="3429000"/>
          </a:xfrm>
        </p:spPr>
      </p:sp>
      <p:sp>
        <p:nvSpPr>
          <p:cNvPr id="3" name="Notes Placeholder 2"/>
          <p:cNvSpPr>
            <a:spLocks noGrp="1"/>
          </p:cNvSpPr>
          <p:nvPr>
            <p:ph type="body" idx="1"/>
          </p:nvPr>
        </p:nvSpPr>
        <p:spPr>
          <a:xfrm>
            <a:off x="381000" y="3776133"/>
            <a:ext cx="6096000" cy="5251450"/>
          </a:xfrm>
        </p:spPr>
        <p:txBody>
          <a:bodyPr/>
          <a:lstStyle/>
          <a:p>
            <a:r>
              <a:rPr lang="en-US" sz="800" dirty="0" smtClean="0"/>
              <a:t>The </a:t>
            </a:r>
            <a:r>
              <a:rPr lang="en-US" sz="800" b="1" dirty="0" smtClean="0"/>
              <a:t>Cloud Controller </a:t>
            </a:r>
            <a:r>
              <a:rPr lang="en-US" sz="800" dirty="0" smtClean="0"/>
              <a:t>passes requests to stage and run applications to the Cloud Controller Bridge (CC-Bridge),</a:t>
            </a:r>
            <a:r>
              <a:rPr lang="en-US" sz="800" baseline="0" dirty="0" smtClean="0"/>
              <a:t> and it is no longer in charge of allocating the work.</a:t>
            </a:r>
          </a:p>
          <a:p>
            <a:endParaRPr lang="en-US" sz="800" dirty="0" smtClean="0"/>
          </a:p>
          <a:p>
            <a:r>
              <a:rPr lang="en-US" sz="800" dirty="0" smtClean="0"/>
              <a:t>The </a:t>
            </a:r>
            <a:r>
              <a:rPr lang="en-US" sz="800" b="1" dirty="0" smtClean="0"/>
              <a:t>CC-Bridge </a:t>
            </a:r>
            <a:r>
              <a:rPr lang="en-US" sz="800" dirty="0" smtClean="0"/>
              <a:t>translates app staging and app running requests into Tasks and Long Running Processes(LRPs) respectively, then submits these to the</a:t>
            </a:r>
            <a:r>
              <a:rPr lang="en-US" sz="800" b="1" dirty="0" smtClean="0"/>
              <a:t> Bulletin Board System (BBS)</a:t>
            </a:r>
            <a:r>
              <a:rPr lang="en-US" sz="800" dirty="0" smtClean="0"/>
              <a:t> through an RPC-style API over HTTP. </a:t>
            </a:r>
          </a:p>
          <a:p>
            <a:pPr defTabSz="457158">
              <a:defRPr/>
            </a:pPr>
            <a:r>
              <a:rPr lang="en-US" sz="800" dirty="0" smtClean="0"/>
              <a:t>	It is</a:t>
            </a:r>
            <a:r>
              <a:rPr lang="en-US" sz="800" baseline="0" dirty="0" smtClean="0"/>
              <a:t> a key component to support Diego’s abstractions and maintain the Cloud Controller API unchanged and handling the same calls from the CLI</a:t>
            </a:r>
          </a:p>
          <a:p>
            <a:pPr defTabSz="457158">
              <a:defRPr/>
            </a:pPr>
            <a:r>
              <a:rPr lang="en-US" sz="800" baseline="0" dirty="0" smtClean="0"/>
              <a:t>		</a:t>
            </a:r>
            <a:r>
              <a:rPr lang="en-US" sz="800" dirty="0"/>
              <a:t>Domain specific (notion of apps) -&gt; Abstractions (notions of LPRs and Tasks). App staging is a Task. App start is launching a LRP.</a:t>
            </a:r>
          </a:p>
          <a:p>
            <a:pPr defTabSz="457158">
              <a:defRPr/>
            </a:pPr>
            <a:r>
              <a:rPr lang="en-US" sz="800" dirty="0"/>
              <a:t>	Sub-component responsibility:</a:t>
            </a:r>
            <a:endParaRPr lang="en-US" sz="800" dirty="0" smtClean="0"/>
          </a:p>
          <a:p>
            <a:r>
              <a:rPr lang="en-US" sz="800" dirty="0" smtClean="0"/>
              <a:t>		The </a:t>
            </a:r>
            <a:r>
              <a:rPr lang="en-US" sz="800" b="1" dirty="0" smtClean="0"/>
              <a:t>stager</a:t>
            </a:r>
            <a:r>
              <a:rPr lang="en-US" sz="800" dirty="0" smtClean="0"/>
              <a:t> takes care of</a:t>
            </a:r>
            <a:r>
              <a:rPr lang="en-US" sz="800" baseline="0" dirty="0" smtClean="0"/>
              <a:t> staging requests passing them to the BBS</a:t>
            </a:r>
          </a:p>
          <a:p>
            <a:r>
              <a:rPr lang="en-US" sz="800" baseline="0" dirty="0" smtClean="0"/>
              <a:t>		The </a:t>
            </a:r>
            <a:r>
              <a:rPr lang="en-US" sz="800" b="1" baseline="0" dirty="0" err="1" smtClean="0"/>
              <a:t>nsync</a:t>
            </a:r>
            <a:r>
              <a:rPr lang="en-US" sz="800" baseline="0" dirty="0" smtClean="0"/>
              <a:t> takes care of updating the </a:t>
            </a:r>
            <a:r>
              <a:rPr lang="en-US" sz="800" baseline="0" dirty="0" err="1" smtClean="0"/>
              <a:t>DesiredLPR</a:t>
            </a:r>
            <a:r>
              <a:rPr lang="en-US" sz="800" baseline="0" dirty="0" smtClean="0"/>
              <a:t> in the BBS so that new apps can start running.</a:t>
            </a:r>
          </a:p>
          <a:p>
            <a:r>
              <a:rPr lang="en-US" sz="800" baseline="0" dirty="0" smtClean="0"/>
              <a:t>		The </a:t>
            </a:r>
            <a:r>
              <a:rPr lang="en-US" sz="800" b="1" baseline="0" dirty="0" smtClean="0"/>
              <a:t>CC-</a:t>
            </a:r>
            <a:r>
              <a:rPr lang="en-US" sz="800" b="1" baseline="0" dirty="0" err="1" smtClean="0"/>
              <a:t>Uploader</a:t>
            </a:r>
            <a:r>
              <a:rPr lang="en-US" sz="800" b="1" baseline="0" dirty="0" smtClean="0"/>
              <a:t> </a:t>
            </a:r>
            <a:r>
              <a:rPr lang="en-US" sz="800" baseline="0" dirty="0" smtClean="0"/>
              <a:t>helps at the end of the staging process: Mediates uploads from the Diego Executor to the Cloud Controller </a:t>
            </a:r>
            <a:r>
              <a:rPr lang="en-US" sz="800" baseline="0" dirty="0" err="1" smtClean="0"/>
              <a:t>Blobstore</a:t>
            </a:r>
            <a:endParaRPr lang="en-US" sz="800" baseline="0" dirty="0" smtClean="0"/>
          </a:p>
          <a:p>
            <a:endParaRPr lang="en-US" sz="800" dirty="0" smtClean="0"/>
          </a:p>
          <a:p>
            <a:r>
              <a:rPr lang="en-US" sz="800" dirty="0"/>
              <a:t>The </a:t>
            </a:r>
            <a:r>
              <a:rPr lang="en-US" sz="800" b="1" dirty="0"/>
              <a:t>Bulletin Board System</a:t>
            </a:r>
            <a:r>
              <a:rPr lang="en-US" sz="800" dirty="0"/>
              <a:t> (BBS) submits the Tasks and LRPs to the </a:t>
            </a:r>
            <a:r>
              <a:rPr lang="en-US" sz="800" b="1" dirty="0"/>
              <a:t>Auctioneer</a:t>
            </a:r>
            <a:r>
              <a:rPr lang="en-US" sz="800" dirty="0"/>
              <a:t>, part of the Diego Brain</a:t>
            </a:r>
          </a:p>
          <a:p>
            <a:r>
              <a:rPr lang="en-US" sz="800" dirty="0"/>
              <a:t>	Maintains a real-time representation of the state of the Diego cluster, including all desired LRPs, running LRP instances, and in-flight Tasks</a:t>
            </a:r>
          </a:p>
          <a:p>
            <a:endParaRPr lang="en-US" sz="800" dirty="0"/>
          </a:p>
          <a:p>
            <a:r>
              <a:rPr lang="en-US" sz="800" dirty="0" smtClean="0"/>
              <a:t>The </a:t>
            </a:r>
            <a:r>
              <a:rPr lang="en-US" sz="800" b="1" dirty="0" smtClean="0"/>
              <a:t>Auctioneer</a:t>
            </a:r>
            <a:r>
              <a:rPr lang="en-US" sz="800" dirty="0" smtClean="0"/>
              <a:t> distributes these Tasks and LRPs to Cells through an Auction.</a:t>
            </a:r>
          </a:p>
          <a:p>
            <a:r>
              <a:rPr lang="en-US" sz="800" dirty="0" smtClean="0"/>
              <a:t>	There are two components in Diego that participate in </a:t>
            </a:r>
            <a:r>
              <a:rPr lang="en-US" sz="800" b="1" dirty="0" smtClean="0"/>
              <a:t>auctions</a:t>
            </a:r>
            <a:r>
              <a:rPr lang="en-US" sz="800" dirty="0" smtClean="0"/>
              <a:t>:</a:t>
            </a:r>
          </a:p>
          <a:p>
            <a:r>
              <a:rPr lang="en-US" sz="800" dirty="0" smtClean="0"/>
              <a:t>		The </a:t>
            </a:r>
            <a:r>
              <a:rPr lang="en-US" sz="800" b="1" dirty="0" smtClean="0"/>
              <a:t>Auctioneer</a:t>
            </a:r>
            <a:r>
              <a:rPr lang="en-US" sz="800" dirty="0" smtClean="0"/>
              <a:t> is responsible for holding auctions whenever a LRP needs to be started.</a:t>
            </a:r>
          </a:p>
          <a:p>
            <a:r>
              <a:rPr lang="en-US" sz="800" dirty="0" smtClean="0"/>
              <a:t>		The </a:t>
            </a:r>
            <a:r>
              <a:rPr lang="en-US" sz="800" b="1" dirty="0" smtClean="0"/>
              <a:t>Rep</a:t>
            </a:r>
            <a:r>
              <a:rPr lang="en-US" sz="800" dirty="0" smtClean="0"/>
              <a:t> represents a Diego Cell in the auction by making bids and, if picked as the winner, running the LRPs.</a:t>
            </a:r>
          </a:p>
          <a:p>
            <a:r>
              <a:rPr lang="en-US" sz="800" dirty="0" smtClean="0"/>
              <a:t>	All auctions are held by one Auctioneer with the others standing by as backups in case of failure.</a:t>
            </a:r>
          </a:p>
          <a:p>
            <a:r>
              <a:rPr lang="en-US" sz="800" dirty="0" smtClean="0"/>
              <a:t>	The Auctioneer communicates with Reps on all other Cells when holding an auction.</a:t>
            </a:r>
          </a:p>
          <a:p>
            <a:pPr defTabSz="457158">
              <a:defRPr/>
            </a:pPr>
            <a:r>
              <a:rPr lang="en-US" sz="800" dirty="0" smtClean="0"/>
              <a:t>	Only</a:t>
            </a:r>
            <a:r>
              <a:rPr lang="en-US" sz="800" baseline="0" dirty="0" smtClean="0"/>
              <a:t> one Auctioneer working at a time. Only one auction can take place at a time.</a:t>
            </a:r>
          </a:p>
          <a:p>
            <a:r>
              <a:rPr lang="en-US" sz="800" baseline="0" dirty="0" smtClean="0"/>
              <a:t>	An Auctioneer initiates an auction when it receives a request to allocate a batch of work (tasks and LRPs) either from:</a:t>
            </a:r>
          </a:p>
          <a:p>
            <a:r>
              <a:rPr lang="en-US" sz="800" baseline="0" dirty="0" smtClean="0"/>
              <a:t>		In response to a </a:t>
            </a:r>
            <a:r>
              <a:rPr lang="en-US" sz="800" b="1" baseline="0" dirty="0" smtClean="0"/>
              <a:t>request</a:t>
            </a:r>
            <a:r>
              <a:rPr lang="en-US" sz="800" baseline="0" dirty="0" smtClean="0"/>
              <a:t> from the Cloud Controller via the CC-Bridge.</a:t>
            </a:r>
          </a:p>
          <a:p>
            <a:r>
              <a:rPr lang="en-US" sz="800" baseline="0" dirty="0" smtClean="0"/>
              <a:t>		The </a:t>
            </a:r>
            <a:r>
              <a:rPr lang="en-US" sz="800" b="1" baseline="0" dirty="0" err="1" smtClean="0"/>
              <a:t>Converger</a:t>
            </a:r>
            <a:r>
              <a:rPr lang="en-US" sz="800" baseline="0" dirty="0" smtClean="0"/>
              <a:t>, in response to a mismatch between the desired LRPs and actual LRPs as represented in the BBS.</a:t>
            </a:r>
          </a:p>
          <a:p>
            <a:r>
              <a:rPr lang="en-US" sz="800" baseline="0" dirty="0" smtClean="0"/>
              <a:t>	The Auctioneer queries the state of each Cell via a request to the Cell Rep. The information provided by the Rep includes:</a:t>
            </a:r>
          </a:p>
          <a:p>
            <a:r>
              <a:rPr lang="en-US" sz="800" baseline="0" dirty="0" smtClean="0"/>
              <a:t>		the Cell’s </a:t>
            </a:r>
            <a:r>
              <a:rPr lang="en-US" sz="800" b="1" baseline="0" dirty="0" smtClean="0"/>
              <a:t>available capacity</a:t>
            </a:r>
          </a:p>
          <a:p>
            <a:r>
              <a:rPr lang="en-US" sz="800" baseline="0" dirty="0" smtClean="0"/>
              <a:t>		the Cell’s </a:t>
            </a:r>
            <a:r>
              <a:rPr lang="en-US" sz="800" b="1" baseline="0" dirty="0" smtClean="0"/>
              <a:t>stack (windows or </a:t>
            </a:r>
            <a:r>
              <a:rPr lang="en-US" sz="800" b="1" baseline="0" dirty="0" err="1" smtClean="0"/>
              <a:t>linux</a:t>
            </a:r>
            <a:r>
              <a:rPr lang="en-US" sz="800" b="1" baseline="0" dirty="0" smtClean="0"/>
              <a:t>)</a:t>
            </a:r>
            <a:r>
              <a:rPr lang="en-US" sz="800" b="0" baseline="0" dirty="0" smtClean="0"/>
              <a:t>, important since the Auctioneer checks all cell reps, and it might be trying to run an app compatible only with some cells not all of them.</a:t>
            </a:r>
            <a:endParaRPr lang="en-US" sz="800" b="1" baseline="0" dirty="0" smtClean="0"/>
          </a:p>
          <a:p>
            <a:r>
              <a:rPr lang="en-US" sz="800" baseline="0" dirty="0" smtClean="0"/>
              <a:t>		the set of </a:t>
            </a:r>
            <a:r>
              <a:rPr lang="en-US" sz="800" b="1" baseline="0" dirty="0" smtClean="0"/>
              <a:t>Actual LRPs </a:t>
            </a:r>
            <a:r>
              <a:rPr lang="en-US" sz="800" baseline="0" dirty="0" smtClean="0"/>
              <a:t>currently running on the Cell</a:t>
            </a:r>
          </a:p>
          <a:p>
            <a:r>
              <a:rPr lang="en-US" sz="800" dirty="0" smtClean="0"/>
              <a:t>Once the </a:t>
            </a:r>
            <a:r>
              <a:rPr lang="en-US" sz="800" b="1" dirty="0" smtClean="0"/>
              <a:t>Auctioneer</a:t>
            </a:r>
            <a:r>
              <a:rPr lang="en-US" sz="800" dirty="0" smtClean="0"/>
              <a:t> assigns a Task or LRP to a Cell, an in-process Executor creates a Garden container in the Cell. The Task or LRP runs in the container.</a:t>
            </a:r>
          </a:p>
          <a:p>
            <a:endParaRPr lang="en-US" sz="800" dirty="0" smtClean="0"/>
          </a:p>
          <a:p>
            <a:r>
              <a:rPr lang="en-US" sz="800" dirty="0" smtClean="0"/>
              <a:t>Thanks to Diego platform agnostic, now these (Garden) Containers can be </a:t>
            </a:r>
            <a:r>
              <a:rPr lang="en-US" sz="800" b="1" dirty="0" smtClean="0"/>
              <a:t>Linux</a:t>
            </a:r>
            <a:r>
              <a:rPr lang="en-US" sz="800" dirty="0" smtClean="0"/>
              <a:t> or </a:t>
            </a:r>
            <a:r>
              <a:rPr lang="en-US" sz="800" b="1" dirty="0" smtClean="0"/>
              <a:t>Windows</a:t>
            </a:r>
            <a:r>
              <a:rPr lang="en-US" sz="800" dirty="0" smtClean="0"/>
              <a:t>. Both implement a generic </a:t>
            </a:r>
            <a:r>
              <a:rPr lang="en-US" sz="800" b="1" dirty="0" smtClean="0"/>
              <a:t>Garden</a:t>
            </a:r>
            <a:r>
              <a:rPr lang="en-US" sz="800" dirty="0" smtClean="0"/>
              <a:t> Interface so that the platform-agnostic Garden can manage either.</a:t>
            </a:r>
          </a:p>
          <a:p>
            <a:endParaRPr lang="en-US" sz="800" dirty="0" smtClean="0"/>
          </a:p>
          <a:p>
            <a:r>
              <a:rPr lang="en-US" sz="800" dirty="0" smtClean="0"/>
              <a:t>Once</a:t>
            </a:r>
            <a:r>
              <a:rPr lang="en-US" sz="800" baseline="0" dirty="0" smtClean="0"/>
              <a:t> an App is running  in its Container it can be directly accessed through the Router directly into the Cell.</a:t>
            </a:r>
            <a:endParaRPr lang="en-US" sz="800"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25438"/>
            <a:ext cx="6096000" cy="3429000"/>
          </a:xfrm>
        </p:spPr>
      </p:sp>
      <p:sp>
        <p:nvSpPr>
          <p:cNvPr id="3" name="Notes Placeholder 2"/>
          <p:cNvSpPr>
            <a:spLocks noGrp="1"/>
          </p:cNvSpPr>
          <p:nvPr>
            <p:ph type="body" idx="1"/>
          </p:nvPr>
        </p:nvSpPr>
        <p:spPr>
          <a:xfrm>
            <a:off x="381000" y="3754967"/>
            <a:ext cx="6096000" cy="515619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1 – the push and scaling</a:t>
            </a:r>
          </a:p>
          <a:p>
            <a:pPr marL="228600" lvl="0" indent="-228600">
              <a:buFont typeface="+mj-lt"/>
              <a:buAutoNum type="arabicPeriod"/>
            </a:pPr>
            <a:r>
              <a:rPr lang="en-US" dirty="0" smtClean="0"/>
              <a:t>$ </a:t>
            </a:r>
            <a:r>
              <a:rPr lang="en-US" dirty="0" err="1"/>
              <a:t>git</a:t>
            </a:r>
            <a:r>
              <a:rPr lang="en-US" dirty="0"/>
              <a:t> clone https://</a:t>
            </a:r>
            <a:r>
              <a:rPr lang="en-US" dirty="0" err="1"/>
              <a:t>github.com</a:t>
            </a:r>
            <a:r>
              <a:rPr lang="en-US" dirty="0"/>
              <a:t>/Pivotal-Field-Engineering/</a:t>
            </a:r>
            <a:r>
              <a:rPr lang="en-US" dirty="0" err="1"/>
              <a:t>pcf-ers-demo.git</a:t>
            </a:r>
            <a:endParaRPr lang="en-US" dirty="0"/>
          </a:p>
          <a:p>
            <a:pPr marL="228600" lvl="0" indent="-228600">
              <a:buFont typeface="+mj-lt"/>
              <a:buAutoNum type="arabicPeriod"/>
            </a:pPr>
            <a:r>
              <a:rPr lang="en-US" dirty="0"/>
              <a:t>$ cd [REPO]</a:t>
            </a:r>
          </a:p>
          <a:p>
            <a:pPr marL="228600" lvl="0" indent="-228600">
              <a:buFont typeface="+mj-lt"/>
              <a:buAutoNum type="arabicPeriod"/>
            </a:pPr>
            <a:r>
              <a:rPr lang="en-US" dirty="0"/>
              <a:t>$ ./</a:t>
            </a:r>
            <a:r>
              <a:rPr lang="en-US" dirty="0" err="1"/>
              <a:t>mvnw</a:t>
            </a:r>
            <a:r>
              <a:rPr lang="en-US" dirty="0"/>
              <a:t> clean install</a:t>
            </a:r>
          </a:p>
          <a:p>
            <a:pPr marL="228600" lvl="0" indent="-228600">
              <a:buFont typeface="+mj-lt"/>
              <a:buAutoNum type="arabicPeriod"/>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 push</a:t>
            </a:r>
          </a:p>
          <a:p>
            <a:pPr marL="228600" lvl="0" indent="-228600">
              <a:buFont typeface="+mj-lt"/>
              <a:buAutoNum type="arabicPeriod"/>
            </a:pPr>
            <a:r>
              <a:rPr lang="en-US" sz="1100" kern="1200" dirty="0" smtClean="0">
                <a:solidFill>
                  <a:schemeClr val="tx1"/>
                </a:solidFill>
                <a:effectLst/>
                <a:latin typeface="+mn-lt"/>
                <a:ea typeface="+mn-ea"/>
                <a:cs typeface="+mn-cs"/>
              </a:rPr>
              <a:t>Explain push as it’s happening</a:t>
            </a:r>
          </a:p>
          <a:p>
            <a:pPr marL="228600" lvl="0" indent="-228600">
              <a:buFont typeface="+mj-lt"/>
              <a:buAutoNum type="arabicPeriod"/>
            </a:pPr>
            <a:r>
              <a:rPr lang="en-US" sz="1100" kern="1200" dirty="0" smtClean="0">
                <a:solidFill>
                  <a:schemeClr val="tx1"/>
                </a:solidFill>
                <a:effectLst/>
                <a:latin typeface="+mn-lt"/>
                <a:ea typeface="+mn-ea"/>
                <a:cs typeface="+mn-cs"/>
              </a:rPr>
              <a:t>$ open http:/</a:t>
            </a:r>
            <a:r>
              <a:rPr lang="en-US" dirty="0"/>
              <a:t>/attendees-${random-word</a:t>
            </a:r>
            <a:r>
              <a:rPr lang="en-US" dirty="0" smtClean="0"/>
              <a:t>}</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cfapps.io</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100" kern="1200" dirty="0" smtClean="0">
                <a:solidFill>
                  <a:schemeClr val="tx1"/>
                </a:solidFill>
                <a:effectLst/>
                <a:latin typeface="+mn-lt"/>
                <a:ea typeface="+mn-ea"/>
                <a:cs typeface="+mn-cs"/>
              </a:rPr>
              <a:t>Show application</a:t>
            </a:r>
          </a:p>
          <a:p>
            <a:pPr marL="228600" lvl="0" indent="-228600">
              <a:buFont typeface="+mj-lt"/>
              <a:buAutoNum type="arabicPeriod"/>
            </a:pPr>
            <a:r>
              <a:rPr lang="en-US" sz="1100" kern="1200" dirty="0" smtClean="0">
                <a:solidFill>
                  <a:schemeClr val="tx1"/>
                </a:solidFill>
                <a:effectLst/>
                <a:latin typeface="+mn-lt"/>
                <a:ea typeface="+mn-ea"/>
                <a:cs typeface="+mn-cs"/>
              </a:rPr>
              <a:t>Show app in Apps Manager</a:t>
            </a:r>
          </a:p>
          <a:p>
            <a:pPr marL="228600" lvl="0" indent="-228600">
              <a:buFont typeface="+mj-lt"/>
              <a:buAutoNum type="arabicPeriod"/>
            </a:pPr>
            <a:r>
              <a:rPr lang="en-US" sz="1100" kern="1200" dirty="0" smtClean="0">
                <a:solidFill>
                  <a:schemeClr val="tx1"/>
                </a:solidFill>
                <a:effectLst/>
                <a:latin typeface="+mn-lt"/>
                <a:ea typeface="+mn-ea"/>
                <a:cs typeface="+mn-cs"/>
              </a:rPr>
              <a:t>Scale the workshop app to 3 instances</a:t>
            </a:r>
          </a:p>
          <a:p>
            <a:pPr marL="228600" lvl="0" indent="-228600">
              <a:buFont typeface="+mj-lt"/>
              <a:buAutoNum type="arabicPeriod"/>
            </a:pPr>
            <a:r>
              <a:rPr lang="en-US" sz="1100" kern="1200" dirty="0" smtClean="0">
                <a:solidFill>
                  <a:schemeClr val="tx1"/>
                </a:solidFill>
                <a:effectLst/>
                <a:latin typeface="+mn-lt"/>
                <a:ea typeface="+mn-ea"/>
                <a:cs typeface="+mn-cs"/>
              </a:rPr>
              <a:t>Refresh app display and delete records to show in-memory between instances</a:t>
            </a:r>
          </a:p>
          <a:p>
            <a:pPr marL="228600" indent="-228600">
              <a:buFont typeface="+mj-lt"/>
              <a:buAutoNum type="arabicPeriod"/>
            </a:pP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906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752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12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9703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2 – multi-tenancy</a:t>
            </a:r>
          </a:p>
          <a:p>
            <a:pPr marL="228600" lvl="0" indent="-228600">
              <a:buFont typeface="+mj-lt"/>
              <a:buAutoNum type="arabicPeriod"/>
            </a:pPr>
            <a:r>
              <a:rPr lang="en-US" sz="1100" kern="1200" dirty="0" smtClean="0">
                <a:solidFill>
                  <a:schemeClr val="tx1"/>
                </a:solidFill>
                <a:effectLst/>
                <a:latin typeface="+mn-lt"/>
                <a:ea typeface="+mn-ea"/>
                <a:cs typeface="+mn-cs"/>
              </a:rPr>
              <a:t>Show Apps Manager interface</a:t>
            </a:r>
          </a:p>
          <a:p>
            <a:pPr marL="228600" lvl="0" indent="-228600">
              <a:buFont typeface="+mj-lt"/>
              <a:buAutoNum type="arabicPeriod"/>
            </a:pPr>
            <a:r>
              <a:rPr lang="en-US" sz="1100" kern="1200" dirty="0" smtClean="0">
                <a:solidFill>
                  <a:schemeClr val="tx1"/>
                </a:solidFill>
                <a:effectLst/>
                <a:latin typeface="+mn-lt"/>
                <a:ea typeface="+mn-ea"/>
                <a:cs typeface="+mn-cs"/>
              </a:rPr>
              <a:t>Explain organizations, usage report, and spaces</a:t>
            </a:r>
          </a:p>
          <a:p>
            <a:pPr marL="228600" lvl="0" indent="-228600">
              <a:buFont typeface="+mj-lt"/>
              <a:buAutoNum type="arabicPeriod"/>
            </a:pPr>
            <a:r>
              <a:rPr lang="en-US" dirty="0" smtClean="0"/>
              <a:t>$ </a:t>
            </a:r>
            <a:r>
              <a:rPr lang="en-US" sz="1100" kern="1200" dirty="0" err="1" smtClean="0">
                <a:solidFill>
                  <a:schemeClr val="tx1"/>
                </a:solidFill>
                <a:effectLst/>
                <a:latin typeface="Courier New"/>
                <a:ea typeface="+mn-ea"/>
                <a:cs typeface="Courier New"/>
              </a:rPr>
              <a:t>cf</a:t>
            </a:r>
            <a:r>
              <a:rPr lang="en-US" sz="1100" kern="1200" dirty="0" smtClean="0">
                <a:solidFill>
                  <a:schemeClr val="tx1"/>
                </a:solidFill>
                <a:effectLst/>
                <a:latin typeface="Courier New"/>
                <a:ea typeface="+mn-ea"/>
                <a:cs typeface="Courier New"/>
              </a:rPr>
              <a:t> org instructor-org</a:t>
            </a:r>
            <a:r>
              <a:rPr lang="en-US" sz="1100" kern="1200" dirty="0" smtClean="0">
                <a:solidFill>
                  <a:schemeClr val="tx1"/>
                </a:solidFill>
                <a:effectLst/>
                <a:latin typeface="+mn-lt"/>
                <a:ea typeface="+mn-ea"/>
                <a:cs typeface="+mn-cs"/>
              </a:rPr>
              <a:t> to show quota</a:t>
            </a:r>
          </a:p>
          <a:p>
            <a:pPr marL="228600" lvl="0" indent="-228600">
              <a:buFont typeface="+mj-lt"/>
              <a:buAutoNum type="arabicPeriod"/>
            </a:pPr>
            <a:r>
              <a:rPr lang="en-US" sz="1100" kern="1200" dirty="0" smtClean="0">
                <a:solidFill>
                  <a:schemeClr val="tx1"/>
                </a:solidFill>
                <a:effectLst/>
                <a:latin typeface="+mn-lt"/>
                <a:ea typeface="+mn-ea"/>
                <a:cs typeface="+mn-cs"/>
              </a:rPr>
              <a:t>Show Membership to orgs and spaces</a:t>
            </a:r>
          </a:p>
          <a:p>
            <a:pPr marL="228600" lvl="0" indent="-228600">
              <a:buFont typeface="+mj-lt"/>
              <a:buAutoNum type="arabicPeriod"/>
            </a:pPr>
            <a:r>
              <a:rPr lang="en-US" sz="1100" kern="1200" dirty="0" smtClean="0">
                <a:solidFill>
                  <a:schemeClr val="tx1"/>
                </a:solidFill>
                <a:effectLst/>
                <a:latin typeface="+mn-lt"/>
                <a:ea typeface="+mn-ea"/>
                <a:cs typeface="+mn-cs"/>
              </a:rPr>
              <a:t>Drill into </a:t>
            </a:r>
            <a:r>
              <a:rPr lang="en-US" sz="1100" kern="1200" dirty="0" err="1" smtClean="0">
                <a:solidFill>
                  <a:schemeClr val="tx1"/>
                </a:solidFill>
                <a:effectLst/>
                <a:latin typeface="+mn-lt"/>
                <a:ea typeface="+mn-ea"/>
                <a:cs typeface="+mn-cs"/>
              </a:rPr>
              <a:t>dev</a:t>
            </a:r>
            <a:r>
              <a:rPr lang="en-US" sz="1100" kern="1200" dirty="0" smtClean="0">
                <a:solidFill>
                  <a:schemeClr val="tx1"/>
                </a:solidFill>
                <a:effectLst/>
                <a:latin typeface="+mn-lt"/>
                <a:ea typeface="+mn-ea"/>
                <a:cs typeface="+mn-cs"/>
              </a:rPr>
              <a:t> space and explain app and service contents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641" y="512618"/>
            <a:ext cx="6107151" cy="3435927"/>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594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5870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3 - services</a:t>
            </a:r>
          </a:p>
          <a:p>
            <a:pPr marL="228600" lvl="0" indent="-228600">
              <a:buFont typeface="+mj-lt"/>
              <a:buAutoNum type="arabicPeriod"/>
            </a:pPr>
            <a:r>
              <a:rPr lang="en-US" sz="1100" kern="1200" dirty="0" smtClean="0">
                <a:solidFill>
                  <a:schemeClr val="tx1"/>
                </a:solidFill>
                <a:effectLst/>
                <a:latin typeface="+mn-lt"/>
                <a:ea typeface="+mn-ea"/>
                <a:cs typeface="+mn-cs"/>
              </a:rPr>
              <a:t>Review PEZ Marketplace</a:t>
            </a:r>
          </a:p>
          <a:p>
            <a:pPr marL="228600" lvl="0" indent="-228600">
              <a:buFont typeface="+mj-lt"/>
              <a:buAutoNum type="arabicPeriod"/>
            </a:pPr>
            <a:r>
              <a:rPr lang="en-US" sz="1100" kern="1200" dirty="0" smtClean="0">
                <a:solidFill>
                  <a:schemeClr val="tx1"/>
                </a:solidFill>
                <a:effectLst/>
                <a:latin typeface="+mn-lt"/>
                <a:ea typeface="+mn-ea"/>
                <a:cs typeface="+mn-cs"/>
              </a:rPr>
              <a:t>Review PWS Marketplace</a:t>
            </a:r>
          </a:p>
          <a:p>
            <a:pPr marL="228600" lvl="0" indent="-228600">
              <a:buFont typeface="+mj-lt"/>
              <a:buAutoNum type="arabicPeriod"/>
            </a:pPr>
            <a:r>
              <a:rPr lang="en-US" sz="1100" kern="1200" dirty="0" smtClean="0">
                <a:solidFill>
                  <a:schemeClr val="tx1"/>
                </a:solidFill>
                <a:effectLst/>
                <a:latin typeface="+mn-lt"/>
                <a:ea typeface="+mn-ea"/>
                <a:cs typeface="+mn-cs"/>
              </a:rPr>
              <a:t>Add a workspace-</a:t>
            </a:r>
            <a:r>
              <a:rPr lang="en-US" sz="1100" kern="1200" dirty="0" err="1" smtClean="0">
                <a:solidFill>
                  <a:schemeClr val="tx1"/>
                </a:solidFill>
                <a:effectLst/>
                <a:latin typeface="+mn-lt"/>
                <a:ea typeface="+mn-ea"/>
                <a:cs typeface="+mn-cs"/>
              </a:rPr>
              <a:t>db</a:t>
            </a:r>
            <a:r>
              <a:rPr lang="en-US" sz="1100" kern="1200" dirty="0" smtClean="0">
                <a:solidFill>
                  <a:schemeClr val="tx1"/>
                </a:solidFill>
                <a:effectLst/>
                <a:latin typeface="+mn-lt"/>
                <a:ea typeface="+mn-ea"/>
                <a:cs typeface="+mn-cs"/>
              </a:rPr>
              <a:t> MySQL service and bind it to the workshop app</a:t>
            </a:r>
          </a:p>
          <a:p>
            <a:pPr marL="228600" lvl="0" indent="-228600">
              <a:buFont typeface="+mj-lt"/>
              <a:buAutoNum type="arabicPeriod"/>
            </a:pPr>
            <a:r>
              <a:rPr lang="en-US" sz="1100" kern="1200" dirty="0" smtClean="0">
                <a:solidFill>
                  <a:schemeClr val="tx1"/>
                </a:solidFill>
                <a:effectLst/>
                <a:latin typeface="+mn-lt"/>
                <a:ea typeface="+mn-ea"/>
                <a:cs typeface="+mn-cs"/>
              </a:rPr>
              <a:t>Show service credentials</a:t>
            </a:r>
          </a:p>
          <a:p>
            <a:pPr marL="228600" lvl="0" indent="-228600">
              <a:buFont typeface="+mj-lt"/>
              <a:buAutoNum type="arabicPeriod"/>
            </a:pPr>
            <a:r>
              <a:rPr lang="en-US" sz="1100" kern="1200" dirty="0" smtClean="0">
                <a:solidFill>
                  <a:schemeClr val="tx1"/>
                </a:solidFill>
                <a:effectLst/>
                <a:latin typeface="+mn-lt"/>
                <a:ea typeface="+mn-ea"/>
                <a:cs typeface="+mn-cs"/>
              </a:rPr>
              <a:t>Restart </a:t>
            </a:r>
            <a:r>
              <a:rPr lang="en-US" dirty="0"/>
              <a:t>attendees-${random-word</a:t>
            </a:r>
            <a:r>
              <a:rPr lang="en-US" dirty="0" smtClean="0"/>
              <a:t>}</a:t>
            </a:r>
            <a:r>
              <a:rPr lang="en-US" sz="1100" kern="1200" dirty="0" smtClean="0">
                <a:solidFill>
                  <a:schemeClr val="tx1"/>
                </a:solidFill>
                <a:effectLst/>
                <a:latin typeface="+mn-lt"/>
                <a:ea typeface="+mn-ea"/>
                <a:cs typeface="+mn-cs"/>
              </a:rPr>
              <a:t> app</a:t>
            </a:r>
          </a:p>
          <a:p>
            <a:pPr marL="228600" indent="-228600">
              <a:buFont typeface="+mj-lt"/>
              <a:buAutoNum type="arabicPeriod"/>
            </a:pPr>
            <a:r>
              <a:rPr lang="en-US" sz="1100" kern="1200" dirty="0" smtClean="0">
                <a:solidFill>
                  <a:schemeClr val="tx1"/>
                </a:solidFill>
                <a:effectLst/>
                <a:latin typeface="+mn-lt"/>
                <a:ea typeface="+mn-ea"/>
                <a:cs typeface="+mn-cs"/>
              </a:rPr>
              <a:t>Show attendees app, delete a row and show same in all instances</a:t>
            </a:r>
            <a:r>
              <a:rPr lang="en-US" dirty="0" smtClean="0">
                <a:effectLst/>
              </a:rPr>
              <a:t> </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26</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97175"/>
            <a:ext cx="6096000" cy="3429000"/>
          </a:xfrm>
        </p:spPr>
      </p:sp>
      <p:sp>
        <p:nvSpPr>
          <p:cNvPr id="3" name="Notes Placeholder 2"/>
          <p:cNvSpPr>
            <a:spLocks noGrp="1"/>
          </p:cNvSpPr>
          <p:nvPr>
            <p:ph type="body" idx="1"/>
          </p:nvPr>
        </p:nvSpPr>
        <p:spPr>
          <a:xfrm>
            <a:off x="381000" y="3904689"/>
            <a:ext cx="6096000" cy="496221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100000"/>
            </a:pPr>
            <a:r>
              <a:rPr lang="en-US" sz="1200" dirty="0" smtClean="0"/>
              <a:t>Let’s go into a little more detail about the components that actually make up Pivotal Cloud Foundry.</a:t>
            </a:r>
          </a:p>
          <a:p>
            <a:pPr>
              <a:buClr>
                <a:schemeClr val="dk1"/>
              </a:buClr>
              <a:buSzPct val="100000"/>
            </a:pPr>
            <a:endParaRPr lang="en-US" sz="1200" dirty="0" smtClean="0"/>
          </a:p>
          <a:p>
            <a:pPr>
              <a:buClr>
                <a:schemeClr val="dk1"/>
              </a:buClr>
              <a:buSzPct val="100000"/>
            </a:pPr>
            <a:r>
              <a:rPr lang="en-US" sz="1200" baseline="0" dirty="0" smtClean="0"/>
              <a:t>Applications are where things start. You need to select an application framework that lets you build these distributed systems.</a:t>
            </a:r>
            <a:endParaRPr lang="en-US" sz="1200" dirty="0" smtClean="0"/>
          </a:p>
          <a:p>
            <a:pPr>
              <a:buClr>
                <a:schemeClr val="dk1"/>
              </a:buClr>
              <a:buSzPct val="100000"/>
            </a:pPr>
            <a:endParaRPr lang="en-US" sz="1200" dirty="0" smtClean="0"/>
          </a:p>
          <a:p>
            <a:pPr>
              <a:buClr>
                <a:schemeClr val="dk1"/>
              </a:buClr>
              <a:buSzPct val="100000"/>
            </a:pPr>
            <a:r>
              <a:rPr lang="en-US" sz="1200" dirty="0" smtClean="0"/>
              <a:t>We have a platform runtime, which handles routing etc. Attachable backing services for data, CI,</a:t>
            </a:r>
            <a:r>
              <a:rPr lang="en-US" sz="1200" baseline="0" dirty="0" smtClean="0"/>
              <a:t> and whatever your need</a:t>
            </a:r>
          </a:p>
          <a:p>
            <a:pPr>
              <a:buClr>
                <a:schemeClr val="dk1"/>
              </a:buClr>
              <a:buSzPct val="100000"/>
            </a:pPr>
            <a:endParaRPr lang="en-US" sz="1200" baseline="0" dirty="0" smtClean="0"/>
          </a:p>
          <a:p>
            <a:pPr>
              <a:buClr>
                <a:schemeClr val="dk1"/>
              </a:buClr>
              <a:buSzPct val="100000"/>
            </a:pPr>
            <a:r>
              <a:rPr lang="en-US" sz="1200"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ea typeface="Verdana"/>
                <a:cs typeface="Verdana"/>
                <a:sym typeface="Verdana"/>
              </a:rPr>
              <a:t>It does all this on VMware and </a:t>
            </a:r>
            <a:r>
              <a:rPr lang="en-US" sz="1200" baseline="0" dirty="0" err="1" smtClean="0">
                <a:solidFill>
                  <a:schemeClr val="dk1"/>
                </a:solidFill>
                <a:ea typeface="Verdana"/>
                <a:cs typeface="Verdana"/>
                <a:sym typeface="Verdana"/>
              </a:rPr>
              <a:t>OpenStack</a:t>
            </a:r>
            <a:r>
              <a:rPr lang="en-US" sz="1200" baseline="0" dirty="0" smtClean="0">
                <a:solidFill>
                  <a:schemeClr val="dk1"/>
                </a:solidFill>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dirty="0" smtClean="0"/>
              <a:t>It comes down to this: Would you rather have developers spend their time building a platform, or using one?</a:t>
            </a:r>
            <a:endParaRPr lang="en-US" sz="1200" baseline="0" dirty="0" smtClean="0"/>
          </a:p>
          <a:p>
            <a:pPr>
              <a:buClr>
                <a:schemeClr val="dk1"/>
              </a:buClr>
            </a:pPr>
            <a:endParaRPr lang="en-US" sz="1200" baseline="0" dirty="0" smtClean="0"/>
          </a:p>
        </p:txBody>
      </p:sp>
    </p:spTree>
    <p:extLst>
      <p:ext uri="{BB962C8B-B14F-4D97-AF65-F5344CB8AC3E}">
        <p14:creationId xmlns:p14="http://schemas.microsoft.com/office/powerpoint/2010/main" val="3535663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350995"/>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4" name="Shape 604"/>
          <p:cNvSpPr txBox="1">
            <a:spLocks noGrp="1"/>
          </p:cNvSpPr>
          <p:nvPr>
            <p:ph type="body" idx="1"/>
          </p:nvPr>
        </p:nvSpPr>
        <p:spPr>
          <a:xfrm>
            <a:off x="295171" y="3913909"/>
            <a:ext cx="6267659" cy="4852240"/>
          </a:xfrm>
          <a:prstGeom prst="rect">
            <a:avLst/>
          </a:prstGeom>
        </p:spPr>
        <p:txBody>
          <a:bodyPr lIns="90556" tIns="90556" rIns="90556" bIns="90556" anchor="t" anchorCtr="0">
            <a:noAutofit/>
          </a:bodyPr>
          <a:lstStyle/>
          <a:p>
            <a:r>
              <a:rPr lang="en-US" sz="1200" dirty="0"/>
              <a:t>http://</a:t>
            </a:r>
            <a:r>
              <a:rPr lang="en-US" sz="1200" dirty="0" err="1"/>
              <a:t>blog.pivotal.io</a:t>
            </a:r>
            <a:r>
              <a:rPr lang="en-US" sz="1200" dirty="0"/>
              <a:t>/cloud-foundry-pivotal/products/the-four-levels-of-ha-in-pivotal-</a:t>
            </a:r>
            <a:r>
              <a:rPr lang="en-US" sz="1200" dirty="0" err="1"/>
              <a:t>cf</a:t>
            </a:r>
            <a:endParaRPr lang="en-US" sz="1200" dirty="0"/>
          </a:p>
          <a:p>
            <a:endParaRPr lang="en-US" sz="1200" dirty="0"/>
          </a:p>
          <a:p>
            <a:pPr marL="171450" indent="-171450">
              <a:buFont typeface="Arial"/>
              <a:buChar char="•"/>
            </a:pPr>
            <a:r>
              <a:rPr lang="en-US" sz="1200" dirty="0"/>
              <a:t>Desired State of Application is maintained by Cloud Controller. Cells communicate status of their apps to BBS. BBS checks with Auctioneer. Auctioneer restarts app in another Cell in case of </a:t>
            </a:r>
            <a:r>
              <a:rPr lang="en-US" sz="1200" dirty="0" smtClean="0"/>
              <a:t>failure</a:t>
            </a:r>
            <a:endParaRPr lang="en-US" sz="1200" dirty="0"/>
          </a:p>
          <a:p>
            <a:pPr marL="171450" indent="-171450">
              <a:buFont typeface="Arial"/>
              <a:buChar char="•"/>
            </a:pPr>
            <a:r>
              <a:rPr lang="en-US" sz="1200" dirty="0"/>
              <a:t>PCF Processes monitored by </a:t>
            </a:r>
            <a:r>
              <a:rPr lang="en-US" sz="1200" dirty="0" err="1"/>
              <a:t>monit</a:t>
            </a:r>
            <a:r>
              <a:rPr lang="en-US" sz="1200" dirty="0"/>
              <a:t> and restarted in case of failure</a:t>
            </a:r>
          </a:p>
          <a:p>
            <a:pPr marL="171450" indent="-171450">
              <a:buFont typeface="Arial"/>
              <a:buChar char="•"/>
            </a:pPr>
            <a:r>
              <a:rPr lang="en-US" sz="1200" dirty="0"/>
              <a:t>In case of VM failure. Health Monitor is notified. HM calls BOSH Director which calls </a:t>
            </a:r>
            <a:r>
              <a:rPr lang="en-US" sz="1200" dirty="0" err="1"/>
              <a:t>Resurrector</a:t>
            </a:r>
            <a:r>
              <a:rPr lang="en-US" sz="1200" dirty="0"/>
              <a:t> component which starts up the VM (with processes)</a:t>
            </a:r>
          </a:p>
          <a:p>
            <a:pPr marL="171450" indent="-171450">
              <a:buFont typeface="Arial"/>
              <a:buChar char="•"/>
            </a:pPr>
            <a:r>
              <a:rPr lang="en-US" sz="1200" dirty="0"/>
              <a:t>Availability Zones is a logical grouping of the deployment of System Components and Cells. (Example would be two racks in a datacenter</a:t>
            </a:r>
            <a:r>
              <a:rPr lang="en-US" sz="1200" dirty="0" smtClean="0"/>
              <a:t>)</a:t>
            </a:r>
            <a:endParaRPr lang="en-US" sz="1200" dirty="0"/>
          </a:p>
          <a:p>
            <a:endParaRPr lang="en-US" sz="1200" dirty="0"/>
          </a:p>
          <a:p>
            <a:r>
              <a:rPr lang="en-US" sz="1200" dirty="0"/>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a:t>
            </a:r>
            <a:r>
              <a:rPr lang="en-US" sz="1200" dirty="0" err="1"/>
              <a:t>PaaS</a:t>
            </a:r>
            <a:r>
              <a:rPr lang="en-US" sz="1200" dirty="0"/>
              <a:t> essentially monitors and remediates itself. If an OS or network failure occurs, our VM monitor will detect this and kill the VM, then reboot it in a new container. This streamlines Linux </a:t>
            </a:r>
            <a:r>
              <a:rPr lang="en-US" sz="1200" dirty="0" err="1"/>
              <a:t>sysadmin</a:t>
            </a:r>
            <a:r>
              <a:rPr lang="en-US" sz="1200" dirty="0"/>
              <a:t>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endParaRPr lang="en-US" sz="1200" dirty="0"/>
          </a:p>
          <a:p>
            <a:r>
              <a:rPr lang="en-US" sz="1200" dirty="0"/>
              <a:t>And, by using Pivotal, you reduce the number of servers that require HP/CA/IBM monitoring tools. </a:t>
            </a:r>
          </a:p>
          <a:p>
            <a:endParaRPr lang="en-US" sz="1200" dirty="0"/>
          </a:p>
          <a:p>
            <a:endParaRPr lang="en-US" sz="1200" dirty="0"/>
          </a:p>
          <a:p>
            <a:endParaRPr 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7451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295171" y="270164"/>
            <a:ext cx="6148194" cy="345901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4121727"/>
            <a:ext cx="6267659" cy="4644422"/>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At Pivotal, we believe </a:t>
            </a:r>
            <a:r>
              <a:rPr lang="en-US" sz="1800" dirty="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dirty="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dirty="0">
              <a:solidFill>
                <a:schemeClr val="dk1"/>
              </a:solidFill>
              <a:latin typeface="Verdana"/>
              <a:ea typeface="Verdana"/>
              <a:cs typeface="Verdana"/>
              <a:sym typeface="Verdan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295171" y="304800"/>
            <a:ext cx="6209759" cy="349365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4144818"/>
            <a:ext cx="6267659" cy="4621331"/>
          </a:xfrm>
          <a:prstGeom prst="rect">
            <a:avLst/>
          </a:prstGeom>
          <a:noFill/>
          <a:ln>
            <a:noFill/>
          </a:ln>
        </p:spPr>
        <p:txBody>
          <a:bodyPr lIns="0" tIns="0" rIns="0" bIns="0" anchor="t" anchorCtr="0">
            <a:noAutofit/>
          </a:bodyPr>
          <a:lstStyle/>
          <a:p>
            <a:pPr marL="0" lvl="1">
              <a:buClr>
                <a:schemeClr val="dk1"/>
              </a:buClr>
              <a:buSzPct val="25000"/>
            </a:pPr>
            <a:r>
              <a:rPr lang="en-US" dirty="0">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a:t>
            </a:r>
            <a:r>
              <a:rPr lang="en-US" dirty="0" err="1">
                <a:solidFill>
                  <a:schemeClr val="dk1"/>
                </a:solidFill>
                <a:latin typeface="Verdana"/>
                <a:ea typeface="Verdana"/>
                <a:cs typeface="Verdana"/>
                <a:sym typeface="Verdana"/>
              </a:rPr>
              <a:t>Splunk</a:t>
            </a:r>
            <a:r>
              <a:rPr lang="en-US" dirty="0">
                <a:solidFill>
                  <a:schemeClr val="dk1"/>
                </a:solidFill>
                <a:latin typeface="Verdana"/>
                <a:ea typeface="Verdana"/>
                <a:cs typeface="Verdana"/>
                <a:sym typeface="Verdana"/>
              </a:rPr>
              <a:t>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dirty="0">
              <a:solidFill>
                <a:schemeClr val="dk1"/>
              </a:solidFill>
              <a:latin typeface="Verdana"/>
              <a:ea typeface="Verdana"/>
              <a:cs typeface="Verdana"/>
              <a:sym typeface="Verdana"/>
            </a:endParaRPr>
          </a:p>
          <a:p>
            <a:pPr marL="0" lvl="1">
              <a:spcBef>
                <a:spcPts val="1189"/>
              </a:spcBef>
              <a:buClr>
                <a:schemeClr val="dk1"/>
              </a:buClr>
              <a:buSzPct val="25000"/>
            </a:pPr>
            <a:r>
              <a:rPr lang="en-US" dirty="0">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a:t>
            </a:r>
            <a:r>
              <a:rPr lang="en-US" dirty="0" err="1">
                <a:solidFill>
                  <a:schemeClr val="dk1"/>
                </a:solidFill>
                <a:latin typeface="Verdana"/>
                <a:ea typeface="Verdana"/>
                <a:cs typeface="Verdana"/>
                <a:sym typeface="Verdana"/>
              </a:rPr>
              <a:t>PaaS</a:t>
            </a:r>
            <a:r>
              <a:rPr lang="en-US" dirty="0">
                <a:solidFill>
                  <a:schemeClr val="dk1"/>
                </a:solidFill>
                <a:latin typeface="Verdana"/>
                <a:ea typeface="Verdana"/>
                <a:cs typeface="Verdana"/>
                <a:sym typeface="Verdana"/>
              </a:rPr>
              <a:t> aware and work out of the box with Pivotal CF. </a:t>
            </a:r>
          </a:p>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3994727"/>
            <a:ext cx="6267659" cy="4771422"/>
          </a:xfrm>
          <a:prstGeom prst="rect">
            <a:avLst/>
          </a:prstGeom>
        </p:spPr>
        <p:txBody>
          <a:bodyPr lIns="90556" tIns="90556" rIns="90556" bIns="90556" anchor="t" anchorCtr="0">
            <a:noAutofit/>
          </a:bodyPr>
          <a:lstStyle/>
          <a:p>
            <a:endParaRPr dirty="0"/>
          </a:p>
        </p:txBody>
      </p:sp>
      <p:sp>
        <p:nvSpPr>
          <p:cNvPr id="955" name="Shape 955"/>
          <p:cNvSpPr>
            <a:spLocks noGrp="1" noRot="1" noChangeAspect="1"/>
          </p:cNvSpPr>
          <p:nvPr>
            <p:ph type="sldImg" idx="2"/>
          </p:nvPr>
        </p:nvSpPr>
        <p:spPr>
          <a:xfrm>
            <a:off x="295171" y="281709"/>
            <a:ext cx="6271322" cy="3528291"/>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4652818"/>
            <a:ext cx="6267659" cy="4113331"/>
          </a:xfrm>
          <a:prstGeom prst="rect">
            <a:avLst/>
          </a:prstGeom>
        </p:spPr>
        <p:txBody>
          <a:bodyPr lIns="90556" tIns="90556" rIns="90556" bIns="90556" anchor="t" anchorCtr="0">
            <a:noAutofit/>
          </a:bodyPr>
          <a:lstStyle/>
          <a:p>
            <a:r>
              <a:rPr lang="en-US" dirty="0" smtClean="0"/>
              <a:t>Show PCF Metrics</a:t>
            </a:r>
            <a:endParaRPr dirty="0"/>
          </a:p>
        </p:txBody>
      </p:sp>
      <p:sp>
        <p:nvSpPr>
          <p:cNvPr id="962" name="Shape 962"/>
          <p:cNvSpPr>
            <a:spLocks noGrp="1" noRot="1" noChangeAspect="1"/>
          </p:cNvSpPr>
          <p:nvPr>
            <p:ph type="sldImg" idx="2"/>
          </p:nvPr>
        </p:nvSpPr>
        <p:spPr>
          <a:xfrm>
            <a:off x="295171" y="316345"/>
            <a:ext cx="6230279" cy="35052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4 – operations and metrics</a:t>
            </a:r>
          </a:p>
          <a:p>
            <a:pPr marL="171450" lvl="0" indent="-171450">
              <a:buFont typeface="Arial"/>
              <a:buChar char="•"/>
            </a:pPr>
            <a:r>
              <a:rPr lang="en-US" sz="1100" kern="1200" dirty="0" smtClean="0">
                <a:solidFill>
                  <a:schemeClr val="tx1"/>
                </a:solidFill>
                <a:effectLst/>
                <a:latin typeface="+mn-lt"/>
                <a:ea typeface="+mn-ea"/>
                <a:cs typeface="+mn-cs"/>
              </a:rPr>
              <a:t>Ops manager and what it does</a:t>
            </a:r>
          </a:p>
          <a:p>
            <a:pPr marL="171450" lvl="0" indent="-171450">
              <a:buFont typeface="Arial"/>
              <a:buChar char="•"/>
            </a:pPr>
            <a:r>
              <a:rPr lang="en-US" sz="1100" kern="1200" dirty="0" smtClean="0">
                <a:solidFill>
                  <a:schemeClr val="tx1"/>
                </a:solidFill>
                <a:effectLst/>
                <a:latin typeface="+mn-lt"/>
                <a:ea typeface="+mn-ea"/>
                <a:cs typeface="+mn-cs"/>
              </a:rPr>
              <a:t>PWS Metrics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295171" y="304800"/>
            <a:ext cx="6267659" cy="3526494"/>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4191000"/>
            <a:ext cx="6267659" cy="4586694"/>
          </a:xfrm>
          <a:prstGeom prst="rect">
            <a:avLst/>
          </a:prstGeom>
          <a:noFill/>
          <a:ln>
            <a:noFill/>
          </a:ln>
        </p:spPr>
        <p:txBody>
          <a:bodyPr lIns="0" tIns="0" rIns="0" bIns="0" anchor="t" anchorCtr="0">
            <a:noAutofit/>
          </a:bodyPr>
          <a:lstStyle/>
          <a:p>
            <a:pPr>
              <a:spcBef>
                <a:spcPts val="0"/>
              </a:spcBef>
            </a:pPr>
            <a:endParaRPr lang="en-US" sz="9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5361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200" dirty="0" smtClean="0"/>
              <a:t>Java</a:t>
            </a:r>
          </a:p>
          <a:p>
            <a:pPr lvl="1"/>
            <a:r>
              <a:rPr lang="en-US" sz="1200" dirty="0" smtClean="0"/>
              <a:t>Ruby</a:t>
            </a:r>
          </a:p>
          <a:p>
            <a:pPr lvl="1"/>
            <a:r>
              <a:rPr lang="en-US" sz="1200" dirty="0" err="1" smtClean="0"/>
              <a:t>Node.js</a:t>
            </a:r>
            <a:endParaRPr lang="en-US" sz="1200" dirty="0" smtClean="0"/>
          </a:p>
          <a:p>
            <a:r>
              <a:rPr lang="en-US" sz="1200" dirty="0" smtClean="0"/>
              <a:t>Custom Build packs</a:t>
            </a:r>
          </a:p>
          <a:p>
            <a:endParaRPr lang="en-US" sz="1200"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381000" y="4216404"/>
            <a:ext cx="6096000" cy="4615874"/>
          </a:xfrm>
        </p:spPr>
        <p:txBody>
          <a:bodyPr lIns="90562" tIns="45282" rIns="90562" bIns="45282"/>
          <a:lstStyle/>
          <a:p>
            <a:r>
              <a:rPr lang="en-US" sz="1200" b="1" dirty="0"/>
              <a:t>Cloud Foundry </a:t>
            </a:r>
            <a:r>
              <a:rPr lang="en-US" sz="1200" b="1" dirty="0" err="1"/>
              <a:t>PaaS</a:t>
            </a:r>
            <a:r>
              <a:rPr lang="en-US" sz="1200" b="1" dirty="0"/>
              <a:t> – Pushing an Application with Diego</a:t>
            </a:r>
          </a:p>
          <a:p>
            <a:endParaRPr lang="en-US" sz="1050" dirty="0"/>
          </a:p>
          <a:p>
            <a:r>
              <a:rPr lang="en-US" sz="1050" b="1" dirty="0">
                <a:latin typeface="+mn-lt"/>
                <a:cs typeface="+mn-cs"/>
              </a:rPr>
              <a:t>App deployment: what has changed? </a:t>
            </a:r>
          </a:p>
          <a:p>
            <a:r>
              <a:rPr lang="en-US" sz="1050" dirty="0">
                <a:latin typeface="+mn-lt"/>
                <a:cs typeface="+mn-cs"/>
              </a:rPr>
              <a:t>	1- Domain specific (notion of apps) -&gt; Abstractions (notions of LRPs and Tasks). App staging is a Task. App start is launching a LRP.</a:t>
            </a:r>
          </a:p>
          <a:p>
            <a:r>
              <a:rPr lang="en-US" sz="1050" dirty="0">
                <a:latin typeface="+mn-lt"/>
                <a:cs typeface="+mn-cs"/>
              </a:rPr>
              <a:t>	2- Platform specific (</a:t>
            </a:r>
            <a:r>
              <a:rPr lang="en-US" sz="1050" dirty="0" err="1">
                <a:latin typeface="+mn-lt"/>
                <a:cs typeface="+mn-cs"/>
              </a:rPr>
              <a:t>linux</a:t>
            </a:r>
            <a:r>
              <a:rPr lang="en-US" sz="1050" dirty="0">
                <a:latin typeface="+mn-lt"/>
                <a:cs typeface="+mn-cs"/>
              </a:rPr>
              <a:t>) -&gt; Supporting multi platform (Windows &amp; Linux) enabling running also .NET apps, thanks to our new Container implementation: Garden</a:t>
            </a:r>
          </a:p>
          <a:p>
            <a:r>
              <a:rPr lang="en-US" sz="1050" dirty="0">
                <a:latin typeface="+mn-lt"/>
                <a:cs typeface="+mn-cs"/>
              </a:rPr>
              <a:t>		What’s more, there is a 3</a:t>
            </a:r>
            <a:r>
              <a:rPr lang="en-US" sz="1050" baseline="30000" dirty="0">
                <a:latin typeface="+mn-lt"/>
                <a:cs typeface="+mn-cs"/>
              </a:rPr>
              <a:t>rd</a:t>
            </a:r>
            <a:r>
              <a:rPr lang="en-US" sz="1050" dirty="0">
                <a:latin typeface="+mn-lt"/>
                <a:cs typeface="+mn-cs"/>
              </a:rPr>
              <a:t> workflow supported: </a:t>
            </a:r>
            <a:r>
              <a:rPr lang="en-US" sz="1050" dirty="0" err="1">
                <a:latin typeface="+mn-lt"/>
                <a:cs typeface="+mn-cs"/>
              </a:rPr>
              <a:t>Docker</a:t>
            </a:r>
            <a:r>
              <a:rPr lang="en-US" sz="1050" dirty="0">
                <a:latin typeface="+mn-lt"/>
                <a:cs typeface="+mn-cs"/>
              </a:rPr>
              <a:t> on Linux</a:t>
            </a:r>
          </a:p>
          <a:p>
            <a:r>
              <a:rPr lang="en-US" sz="1050" dirty="0"/>
              <a:t>	3- New Auction-based workload scheduler: Cloud Controller no longer in charge of deciding where AIs are spun up. Auctioneer manages the process running an auction, making it more optimized.</a:t>
            </a:r>
          </a:p>
          <a:p>
            <a:endParaRPr lang="en-US" sz="1050" dirty="0"/>
          </a:p>
          <a:p>
            <a:r>
              <a:rPr lang="en-US" sz="1050" dirty="0"/>
              <a:t>With </a:t>
            </a:r>
            <a:r>
              <a:rPr lang="en-US" sz="1050" b="1" dirty="0"/>
              <a:t>Diego</a:t>
            </a:r>
            <a:r>
              <a:rPr lang="en-US" sz="1050" dirty="0"/>
              <a:t> in place, more loosely-coupled components take part in the process, stripping down the Cloud Controller from too many previous responsibilities, making it easier to maintain and evolve the entire architecture.</a:t>
            </a:r>
          </a:p>
          <a:p>
            <a:r>
              <a:rPr lang="en-US" sz="1050" dirty="0"/>
              <a:t>The</a:t>
            </a:r>
            <a:r>
              <a:rPr lang="en-US" sz="1050" b="1" dirty="0"/>
              <a:t> Cloud Controller </a:t>
            </a:r>
            <a:r>
              <a:rPr lang="en-US" sz="1050" dirty="0"/>
              <a:t>handles the routing of client requests internally through the </a:t>
            </a:r>
            <a:r>
              <a:rPr lang="en-US" sz="1050" b="1" dirty="0"/>
              <a:t>Cloud Controller Bridge</a:t>
            </a:r>
            <a:r>
              <a:rPr lang="en-US" sz="1050" dirty="0"/>
              <a:t>. It also manages the </a:t>
            </a:r>
            <a:r>
              <a:rPr lang="en-US" sz="1050" dirty="0" err="1"/>
              <a:t>Blobstore</a:t>
            </a:r>
            <a:r>
              <a:rPr lang="en-US" sz="1050" dirty="0"/>
              <a:t> to store packages and droplets and the DB to store App Metadata and Service credentials. </a:t>
            </a:r>
            <a:r>
              <a:rPr lang="en-US" sz="1050" dirty="0" err="1"/>
              <a:t>Blobstore</a:t>
            </a:r>
            <a:r>
              <a:rPr lang="en-US" sz="1050" dirty="0"/>
              <a:t> could be internal or external, depending on the setup.</a:t>
            </a:r>
          </a:p>
          <a:p>
            <a:pPr defTabSz="457158">
              <a:defRPr/>
            </a:pPr>
            <a:r>
              <a:rPr lang="en-US" sz="1050" dirty="0"/>
              <a:t>A </a:t>
            </a:r>
            <a:r>
              <a:rPr lang="en-US" sz="1050" b="1" dirty="0"/>
              <a:t>service</a:t>
            </a:r>
            <a:r>
              <a:rPr lang="en-US" sz="1050" dirty="0"/>
              <a:t> </a:t>
            </a:r>
            <a:r>
              <a:rPr lang="en-US" sz="1050" b="1" dirty="0"/>
              <a:t>gateway</a:t>
            </a:r>
            <a:r>
              <a:rPr lang="en-US" sz="1050" dirty="0"/>
              <a:t> provides an interface for services (native or external).</a:t>
            </a:r>
          </a:p>
          <a:p>
            <a:r>
              <a:rPr lang="en-US" sz="1050" dirty="0"/>
              <a:t>More in the next slide about the </a:t>
            </a:r>
            <a:r>
              <a:rPr lang="en-US" sz="1050" b="1" dirty="0"/>
              <a:t>Cloud Controller Bridge </a:t>
            </a:r>
            <a:r>
              <a:rPr lang="en-US" sz="1050" dirty="0"/>
              <a:t>(CC-Bridge), the </a:t>
            </a:r>
            <a:r>
              <a:rPr lang="en-US" sz="1050" b="1" dirty="0"/>
              <a:t>Bulletin Board System</a:t>
            </a:r>
            <a:r>
              <a:rPr lang="en-US" sz="1050" dirty="0"/>
              <a:t> (BBS) and the </a:t>
            </a:r>
            <a:r>
              <a:rPr lang="en-US" sz="1050" b="1" dirty="0"/>
              <a:t>Auctioneer</a:t>
            </a:r>
            <a:r>
              <a:rPr lang="en-US" sz="1050" dirty="0"/>
              <a:t>  in the next slide</a:t>
            </a:r>
            <a:endParaRPr lang="en-US" sz="1050" b="1" dirty="0"/>
          </a:p>
          <a:p>
            <a:pPr defTabSz="457158">
              <a:defRPr/>
            </a:pPr>
            <a:r>
              <a:rPr lang="en-US" sz="1050" dirty="0"/>
              <a:t>Apps run in a </a:t>
            </a:r>
            <a:r>
              <a:rPr lang="en-US" sz="1050" b="1" dirty="0"/>
              <a:t>CELL</a:t>
            </a:r>
            <a:r>
              <a:rPr lang="en-US" sz="1050" dirty="0"/>
              <a:t>, part of the new Cloud Foundry Runtime, called </a:t>
            </a:r>
            <a:r>
              <a:rPr lang="en-US" sz="1050" b="1" dirty="0"/>
              <a:t>Diego</a:t>
            </a:r>
            <a:endParaRPr lang="en-US" sz="1050" dirty="0"/>
          </a:p>
          <a:p>
            <a:r>
              <a:rPr lang="en-US" sz="1050" b="1" dirty="0"/>
              <a:t>Routers</a:t>
            </a:r>
            <a:r>
              <a:rPr lang="en-US" sz="1050" dirty="0"/>
              <a:t> manage application traffic.</a:t>
            </a:r>
          </a:p>
          <a:p>
            <a:r>
              <a:rPr lang="en-US" sz="1050" b="1" dirty="0"/>
              <a:t>Diego </a:t>
            </a:r>
            <a:r>
              <a:rPr lang="en-US" sz="1050" dirty="0"/>
              <a:t>handles all health management for apps (now LRPs), through a series of single-purpose components: </a:t>
            </a:r>
            <a:r>
              <a:rPr lang="en-US" sz="1050" dirty="0" err="1"/>
              <a:t>Nsync</a:t>
            </a:r>
            <a:r>
              <a:rPr lang="en-US" sz="1050" dirty="0"/>
              <a:t> (part of the CC-Bridge), BBS (part of Diego DB) and the </a:t>
            </a:r>
            <a:r>
              <a:rPr lang="en-US" sz="1050" dirty="0" err="1"/>
              <a:t>Converger</a:t>
            </a:r>
            <a:r>
              <a:rPr lang="en-US" sz="1050" dirty="0"/>
              <a:t> (part of the Diego Brain)</a:t>
            </a:r>
          </a:p>
          <a:p>
            <a:r>
              <a:rPr lang="en-US" sz="1050" b="1" dirty="0"/>
              <a:t>Apps</a:t>
            </a:r>
            <a:r>
              <a:rPr lang="en-US" sz="1050" dirty="0"/>
              <a:t> are accessed directly through the router while web and CLI clients (e.g., </a:t>
            </a:r>
            <a:r>
              <a:rPr lang="en-US" sz="1050" dirty="0" err="1"/>
              <a:t>vmc</a:t>
            </a:r>
            <a:r>
              <a:rPr lang="en-US" sz="1050" dirty="0"/>
              <a:t>, STS) access Cloud Controller via </a:t>
            </a:r>
            <a:r>
              <a:rPr lang="en-US" sz="1050" dirty="0" err="1"/>
              <a:t>RESTful</a:t>
            </a:r>
            <a:r>
              <a:rPr lang="en-US" sz="1050" dirty="0"/>
              <a:t> services.</a:t>
            </a:r>
          </a:p>
          <a:p>
            <a:endParaRPr lang="en-US" sz="1050"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r>
              <a:rPr lang="en-US" sz="1200" dirty="0">
                <a:solidFill>
                  <a:srgbClr val="000000"/>
                </a:solidFill>
              </a:rPr>
              <a:t>History of Docker</a:t>
            </a:r>
          </a:p>
          <a:p>
            <a:pPr marL="171450" lvl="0" indent="-171450">
              <a:buFont typeface="Arial"/>
              <a:buChar char="•"/>
              <a:defRPr sz="1800"/>
            </a:pPr>
            <a:r>
              <a:rPr lang="en-US" sz="1200" dirty="0" smtClean="0">
                <a:solidFill>
                  <a:srgbClr val="000000"/>
                </a:solidFill>
              </a:rPr>
              <a:t>2006 </a:t>
            </a:r>
            <a:r>
              <a:rPr lang="en-US" sz="1200" dirty="0">
                <a:solidFill>
                  <a:srgbClr val="000000"/>
                </a:solidFill>
              </a:rPr>
              <a:t>Google to use containers they built </a:t>
            </a:r>
            <a:r>
              <a:rPr lang="en-US" sz="1200" dirty="0" err="1">
                <a:solidFill>
                  <a:srgbClr val="000000"/>
                </a:solidFill>
              </a:rPr>
              <a:t>cgroups</a:t>
            </a:r>
            <a:r>
              <a:rPr lang="en-US" sz="1200" dirty="0">
                <a:solidFill>
                  <a:srgbClr val="000000"/>
                </a:solidFill>
              </a:rPr>
              <a:t> and namespaces and pushed it to the Linux kernel</a:t>
            </a:r>
          </a:p>
          <a:p>
            <a:pPr marL="171450" lvl="0" indent="-171450">
              <a:buFont typeface="Arial"/>
              <a:buChar char="•"/>
              <a:defRPr sz="1800"/>
            </a:pPr>
            <a:r>
              <a:rPr lang="en-US" sz="1200" dirty="0" err="1" smtClean="0">
                <a:solidFill>
                  <a:srgbClr val="000000"/>
                </a:solidFill>
              </a:rPr>
              <a:t>cgroups</a:t>
            </a:r>
            <a:r>
              <a:rPr lang="en-US" sz="1200" dirty="0" smtClean="0">
                <a:solidFill>
                  <a:srgbClr val="000000"/>
                </a:solidFill>
              </a:rPr>
              <a:t> </a:t>
            </a:r>
            <a:r>
              <a:rPr lang="en-US" sz="1200" dirty="0">
                <a:solidFill>
                  <a:srgbClr val="000000"/>
                </a:solidFill>
              </a:rPr>
              <a:t>and namespaces give you isolation (Resource Isolation and Namespace isolation)</a:t>
            </a:r>
          </a:p>
          <a:p>
            <a:pPr marL="171450" lvl="0" indent="-171450">
              <a:buFont typeface="Arial"/>
              <a:buChar char="•"/>
              <a:defRPr sz="1800"/>
            </a:pPr>
            <a:r>
              <a:rPr lang="en-US" sz="1200" dirty="0" err="1" smtClean="0">
                <a:solidFill>
                  <a:srgbClr val="000000"/>
                </a:solidFill>
              </a:rPr>
              <a:t>dotCloud</a:t>
            </a:r>
            <a:r>
              <a:rPr lang="en-US" sz="1200" dirty="0" smtClean="0">
                <a:solidFill>
                  <a:srgbClr val="000000"/>
                </a:solidFill>
              </a:rPr>
              <a:t> </a:t>
            </a:r>
            <a:r>
              <a:rPr lang="en-US" sz="1200" dirty="0">
                <a:solidFill>
                  <a:srgbClr val="000000"/>
                </a:solidFill>
              </a:rPr>
              <a:t>and LXC fragmentation</a:t>
            </a:r>
          </a:p>
          <a:p>
            <a:pPr marL="171450" lvl="0" indent="-171450">
              <a:buFont typeface="Arial"/>
              <a:buChar char="•"/>
              <a:defRPr sz="1800"/>
            </a:pPr>
            <a:r>
              <a:rPr lang="en-US" sz="1200" dirty="0" err="1" smtClean="0">
                <a:solidFill>
                  <a:srgbClr val="000000"/>
                </a:solidFill>
              </a:rPr>
              <a:t>libcontainer</a:t>
            </a:r>
            <a:r>
              <a:rPr lang="en-US" sz="1200" dirty="0" smtClean="0">
                <a:solidFill>
                  <a:srgbClr val="000000"/>
                </a:solidFill>
              </a:rPr>
              <a:t> </a:t>
            </a:r>
            <a:r>
              <a:rPr lang="en-US" sz="1200" dirty="0">
                <a:solidFill>
                  <a:srgbClr val="000000"/>
                </a:solidFill>
              </a:rPr>
              <a:t>created to address application portability and standard API across </a:t>
            </a:r>
            <a:r>
              <a:rPr lang="en-US" sz="1200" dirty="0" err="1">
                <a:solidFill>
                  <a:srgbClr val="000000"/>
                </a:solidFill>
              </a:rPr>
              <a:t>linux</a:t>
            </a:r>
            <a:r>
              <a:rPr lang="en-US" sz="1200" dirty="0">
                <a:solidFill>
                  <a:srgbClr val="000000"/>
                </a:solidFill>
              </a:rPr>
              <a:t> </a:t>
            </a:r>
            <a:r>
              <a:rPr lang="en-US" sz="1200" dirty="0" err="1">
                <a:solidFill>
                  <a:srgbClr val="000000"/>
                </a:solidFill>
              </a:rPr>
              <a:t>distros</a:t>
            </a:r>
            <a:r>
              <a:rPr lang="en-US" sz="1200" dirty="0">
                <a:solidFill>
                  <a:srgbClr val="000000"/>
                </a:solidFill>
              </a:rPr>
              <a:t> BUT controlled by Docker</a:t>
            </a:r>
          </a:p>
          <a:p>
            <a:pPr marL="171450" lvl="0" indent="-171450">
              <a:buFont typeface="Arial"/>
              <a:buChar char="•"/>
              <a:defRPr sz="1800"/>
            </a:pPr>
            <a:r>
              <a:rPr lang="en-US" sz="1200" dirty="0" smtClean="0">
                <a:solidFill>
                  <a:srgbClr val="000000"/>
                </a:solidFill>
              </a:rPr>
              <a:t>Open </a:t>
            </a:r>
            <a:r>
              <a:rPr lang="en-US" sz="1200" dirty="0">
                <a:solidFill>
                  <a:srgbClr val="000000"/>
                </a:solidFill>
              </a:rPr>
              <a:t>Container Project (Docker/</a:t>
            </a:r>
            <a:r>
              <a:rPr lang="en-US" sz="1200" dirty="0" err="1">
                <a:solidFill>
                  <a:srgbClr val="000000"/>
                </a:solidFill>
              </a:rPr>
              <a:t>dockerfile</a:t>
            </a:r>
            <a:r>
              <a:rPr lang="en-US" sz="1200" dirty="0">
                <a:solidFill>
                  <a:srgbClr val="000000"/>
                </a:solidFill>
              </a:rPr>
              <a:t>, </a:t>
            </a:r>
            <a:r>
              <a:rPr lang="en-US" sz="1200" dirty="0" err="1">
                <a:solidFill>
                  <a:srgbClr val="000000"/>
                </a:solidFill>
              </a:rPr>
              <a:t>CoreOS</a:t>
            </a:r>
            <a:r>
              <a:rPr lang="en-US" sz="1200" dirty="0">
                <a:solidFill>
                  <a:srgbClr val="000000"/>
                </a:solidFill>
              </a:rPr>
              <a:t>/</a:t>
            </a:r>
            <a:r>
              <a:rPr lang="en-US" sz="1200" dirty="0" err="1">
                <a:solidFill>
                  <a:srgbClr val="000000"/>
                </a:solidFill>
              </a:rPr>
              <a:t>appc</a:t>
            </a:r>
            <a:r>
              <a:rPr lang="en-US" sz="1200" dirty="0">
                <a:solidFill>
                  <a:srgbClr val="000000"/>
                </a:solidFill>
              </a:rPr>
              <a:t>). </a:t>
            </a:r>
            <a:r>
              <a:rPr lang="en-US" sz="1200" dirty="0" err="1">
                <a:solidFill>
                  <a:srgbClr val="000000"/>
                </a:solidFill>
              </a:rPr>
              <a:t>Standardiized</a:t>
            </a:r>
            <a:r>
              <a:rPr lang="en-US" sz="1200" dirty="0">
                <a:solidFill>
                  <a:srgbClr val="000000"/>
                </a:solidFill>
              </a:rPr>
              <a:t> on </a:t>
            </a:r>
            <a:r>
              <a:rPr lang="en-US" sz="1200" dirty="0" err="1">
                <a:solidFill>
                  <a:srgbClr val="000000"/>
                </a:solidFill>
              </a:rPr>
              <a:t>runC</a:t>
            </a:r>
            <a:endParaRPr lang="en-US" sz="1200" dirty="0">
              <a:solidFill>
                <a:srgbClr val="000000"/>
              </a:solidFill>
            </a:endParaRP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file format (</a:t>
            </a:r>
            <a:r>
              <a:rPr lang="en-US" sz="1200" dirty="0" err="1">
                <a:solidFill>
                  <a:srgbClr val="000000"/>
                </a:solidFill>
              </a:rPr>
              <a:t>dockerfile</a:t>
            </a:r>
            <a:r>
              <a:rPr lang="en-US" sz="1200" dirty="0">
                <a:solidFill>
                  <a:srgbClr val="000000"/>
                </a:solidFill>
              </a:rPr>
              <a:t> + </a:t>
            </a:r>
            <a:r>
              <a:rPr lang="en-US" sz="1200" dirty="0" err="1">
                <a:solidFill>
                  <a:srgbClr val="000000"/>
                </a:solidFill>
              </a:rPr>
              <a:t>appc</a:t>
            </a:r>
            <a:r>
              <a:rPr lang="en-US" sz="1200" dirty="0">
                <a:solidFill>
                  <a:srgbClr val="000000"/>
                </a:solidFill>
              </a:rPr>
              <a:t> = </a:t>
            </a:r>
            <a:r>
              <a:rPr lang="en-US" sz="1200" dirty="0" err="1">
                <a:solidFill>
                  <a:srgbClr val="000000"/>
                </a:solidFill>
              </a:rPr>
              <a:t>filesystem</a:t>
            </a:r>
            <a:r>
              <a:rPr lang="en-US" sz="1200" dirty="0">
                <a:solidFill>
                  <a:srgbClr val="000000"/>
                </a:solidFill>
              </a:rPr>
              <a:t>)</a:t>
            </a: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runtime (</a:t>
            </a:r>
            <a:r>
              <a:rPr lang="en-US" sz="1200" dirty="0" err="1">
                <a:solidFill>
                  <a:srgbClr val="000000"/>
                </a:solidFill>
              </a:rPr>
              <a:t>libcontainer</a:t>
            </a:r>
            <a:r>
              <a:rPr lang="en-US" sz="1200" dirty="0">
                <a:solidFill>
                  <a:srgbClr val="000000"/>
                </a:solidFill>
              </a:rPr>
              <a:t> = </a:t>
            </a:r>
            <a:r>
              <a:rPr lang="en-US" sz="1200" dirty="0" err="1">
                <a:solidFill>
                  <a:srgbClr val="000000"/>
                </a:solidFill>
              </a:rPr>
              <a:t>runC</a:t>
            </a:r>
            <a:r>
              <a:rPr lang="en-US" sz="1200" dirty="0">
                <a:solidFill>
                  <a:srgbClr val="000000"/>
                </a:solidFill>
              </a:rPr>
              <a:t>)</a:t>
            </a:r>
          </a:p>
          <a:p>
            <a:pPr marL="171450" lvl="0" indent="-171450">
              <a:buFont typeface="Arial"/>
              <a:buChar char="•"/>
              <a:defRPr sz="1800"/>
            </a:pPr>
            <a:r>
              <a:rPr lang="en-US" sz="1200" dirty="0" smtClean="0">
                <a:solidFill>
                  <a:srgbClr val="000000"/>
                </a:solidFill>
              </a:rPr>
              <a:t>Container </a:t>
            </a:r>
            <a:r>
              <a:rPr lang="en-US" sz="1200" dirty="0">
                <a:solidFill>
                  <a:srgbClr val="000000"/>
                </a:solidFill>
              </a:rPr>
              <a:t>(Isolation + Files/metadata + Processes)</a:t>
            </a:r>
          </a:p>
          <a:p>
            <a:pPr marL="171450" lvl="0" indent="-171450">
              <a:buFont typeface="Arial"/>
              <a:buChar char="•"/>
              <a:defRPr sz="1800"/>
            </a:pPr>
            <a:endParaRPr lang="en-US" sz="1200" dirty="0">
              <a:solidFill>
                <a:srgbClr val="000000"/>
              </a:solidFill>
            </a:endParaRPr>
          </a:p>
          <a:p>
            <a:pPr marL="171450" lvl="0" indent="-171450">
              <a:buFont typeface="Arial"/>
              <a:buChar char="•"/>
              <a:defRPr sz="1800"/>
            </a:pPr>
            <a:endParaRPr sz="12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3"/>
          </a:xfrm>
          <a:prstGeom prst="rect">
            <a:avLst/>
          </a:prstGeom>
        </p:spPr>
        <p:txBody>
          <a:bodyPr/>
          <a:lstStyle/>
          <a:p>
            <a:fld id="{16F00972-1BFC-264F-ABAD-5C2A8AAEB3D3}" type="datetimeFigureOut">
              <a:rPr lang="en-US" smtClean="0"/>
              <a:t>5/25/17</a:t>
            </a:fld>
            <a:endParaRPr lang="en-US"/>
          </a:p>
        </p:txBody>
      </p:sp>
      <p:sp>
        <p:nvSpPr>
          <p:cNvPr id="3" name="Footer Placeholder 2"/>
          <p:cNvSpPr>
            <a:spLocks noGrp="1"/>
          </p:cNvSpPr>
          <p:nvPr>
            <p:ph type="ftr" sz="quarter" idx="11"/>
          </p:nvPr>
        </p:nvSpPr>
        <p:spPr>
          <a:xfrm>
            <a:off x="3124200" y="4767264"/>
            <a:ext cx="2895600" cy="273843"/>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4"/>
            <a:ext cx="2133600" cy="273843"/>
          </a:xfrm>
          <a:prstGeom prst="rect">
            <a:avLst/>
          </a:prstGeom>
        </p:spPr>
        <p:txBody>
          <a:bodyPr/>
          <a:lstStyle/>
          <a:p>
            <a:fld id="{D01FC017-2F32-4248-BCE8-5859CF4503CE}" type="slidenum">
              <a:rPr lang="en-US" smtClean="0"/>
              <a:t>‹#›</a:t>
            </a:fld>
            <a:endParaRPr lang="en-US"/>
          </a:p>
        </p:txBody>
      </p:sp>
    </p:spTree>
    <p:extLst>
      <p:ext uri="{BB962C8B-B14F-4D97-AF65-F5344CB8AC3E}">
        <p14:creationId xmlns:p14="http://schemas.microsoft.com/office/powerpoint/2010/main" val="39723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9">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2" r:id="rId10"/>
    <p:sldLayoutId id="2147483663" r:id="rId11"/>
    <p:sldLayoutId id="2147483681" r:id="rId12"/>
    <p:sldLayoutId id="2147483683" r:id="rId13"/>
    <p:sldLayoutId id="2147483684" r:id="rId14"/>
    <p:sldLayoutId id="2147483685" r:id="rId15"/>
    <p:sldLayoutId id="2147483688" r:id="rId16"/>
    <p:sldLayoutId id="2147483689" r:id="rId1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4">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microsoft.com/office/2007/relationships/hdphoto" Target="../media/hdphoto1.wdp"/><Relationship Id="rId6"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jpg"/><Relationship Id="rId7" Type="http://schemas.openxmlformats.org/officeDocument/2006/relationships/image" Target="../media/image61.jpg"/><Relationship Id="rId8" Type="http://schemas.openxmlformats.org/officeDocument/2006/relationships/image" Target="../media/image62.png"/><Relationship Id="rId9" Type="http://schemas.openxmlformats.org/officeDocument/2006/relationships/image" Target="../media/image63.png"/><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20" Type="http://schemas.openxmlformats.org/officeDocument/2006/relationships/image" Target="../media/image26.emf"/><Relationship Id="rId21" Type="http://schemas.openxmlformats.org/officeDocument/2006/relationships/image" Target="../media/image27.png"/><Relationship Id="rId22" Type="http://schemas.openxmlformats.org/officeDocument/2006/relationships/image" Target="../media/image28.emf"/><Relationship Id="rId23" Type="http://schemas.openxmlformats.org/officeDocument/2006/relationships/image" Target="../media/image29.png"/><Relationship Id="rId24" Type="http://schemas.openxmlformats.org/officeDocument/2006/relationships/image" Target="../media/image30.png"/><Relationship Id="rId25" Type="http://schemas.openxmlformats.org/officeDocument/2006/relationships/image" Target="../media/image31.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jpg"/><Relationship Id="rId14" Type="http://schemas.openxmlformats.org/officeDocument/2006/relationships/image" Target="../media/image20.png"/><Relationship Id="rId15" Type="http://schemas.openxmlformats.org/officeDocument/2006/relationships/image" Target="../media/image21.emf"/><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cbusch-pivotal/stl-cloud-native-spring-workshop.git" TargetMode="External"/><Relationship Id="rId4" Type="http://schemas.openxmlformats.org/officeDocument/2006/relationships/hyperlink" Target="https://github.com/cbusch-pivotal/stl-cloud-native-spring-workshop/archive/master.zip" TargetMode="External"/><Relationship Id="rId5" Type="http://schemas.openxmlformats.org/officeDocument/2006/relationships/hyperlink" Target="https://github.com/cbusch-pivotal/stl-cloud-native-spring-workshop" TargetMode="External"/><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a:solidFill>
                  <a:srgbClr val="2C95DD"/>
                </a:solidFill>
              </a:rPr>
              <a:t>Cloud </a:t>
            </a:r>
            <a:r>
              <a:rPr lang="en-US" sz="4800" smtClean="0">
                <a:solidFill>
                  <a:srgbClr val="2C95DD"/>
                </a:solidFill>
              </a:rPr>
              <a:t>Native</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6" name="Picture 5"/>
          <p:cNvPicPr>
            <a:picLocks noChangeAspect="1"/>
          </p:cNvPicPr>
          <p:nvPr/>
        </p:nvPicPr>
        <p:blipFill>
          <a:blip r:embed="rId6"/>
          <a:stretch>
            <a:fillRect/>
          </a:stretch>
        </p:blipFill>
        <p:spPr>
          <a:xfrm>
            <a:off x="192404" y="4689352"/>
            <a:ext cx="1604131" cy="33144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t>
            </a:r>
            <a:r>
              <a:rPr lang="en-US" sz="2800" dirty="0" smtClean="0">
                <a:solidFill>
                  <a:srgbClr val="2C95DD"/>
                </a:solidFill>
              </a:rPr>
              <a:t>Application and containers</a:t>
            </a:r>
            <a:endParaRPr lang="en-US" sz="2800" dirty="0">
              <a:solidFill>
                <a:srgbClr val="2C95DD"/>
              </a:solidFill>
            </a:endParaRP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grpSp>
        <p:nvGrpSpPr>
          <p:cNvPr id="67" name="Group 66"/>
          <p:cNvGrpSpPr/>
          <p:nvPr/>
        </p:nvGrpSpPr>
        <p:grpSpPr>
          <a:xfrm>
            <a:off x="7387931" y="3953394"/>
            <a:ext cx="1378759" cy="493031"/>
            <a:chOff x="7124027" y="3722506"/>
            <a:chExt cx="1378759" cy="493031"/>
          </a:xfrm>
        </p:grpSpPr>
        <p:sp>
          <p:nvSpPr>
            <p:cNvPr id="68" name="Rectangle 6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69" name="Picture 68"/>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pic>
        <p:nvPicPr>
          <p:cNvPr id="1054" name="pasted-image.png"/>
          <p:cNvPicPr/>
          <p:nvPr/>
        </p:nvPicPr>
        <p:blipFill>
          <a:blip r:embed="rId3">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549205"/>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42795"/>
            <a:ext cx="2869467" cy="338554"/>
          </a:xfrm>
          <a:prstGeom prst="rect">
            <a:avLst/>
          </a:prstGeom>
          <a:noFill/>
        </p:spPr>
        <p:txBody>
          <a:bodyPr wrap="square" rtlCol="0">
            <a:spAutoFit/>
          </a:bodyPr>
          <a:lstStyle/>
          <a:p>
            <a:r>
              <a:rPr lang="en-US" sz="1600" b="1" dirty="0" smtClean="0">
                <a:solidFill>
                  <a:schemeClr val="bg1">
                    <a:lumMod val="85000"/>
                  </a:schemeClr>
                </a:solidFill>
                <a:latin typeface="Courier"/>
                <a:cs typeface="Courier"/>
              </a:rPr>
              <a:t>Marketplace</a:t>
            </a:r>
            <a:endParaRPr lang="en-US" sz="16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22</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3808679" y="3836887"/>
            <a:ext cx="1378759" cy="493031"/>
            <a:chOff x="7124027" y="3722506"/>
            <a:chExt cx="1378759" cy="493031"/>
          </a:xfrm>
        </p:grpSpPr>
        <p:sp>
          <p:nvSpPr>
            <p:cNvPr id="38" name="Rectangle 3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9" name="Picture 38"/>
            <p:cNvPicPr>
              <a:picLocks noChangeAspect="1"/>
            </p:cNvPicPr>
            <p:nvPr/>
          </p:nvPicPr>
          <p:blipFill>
            <a:blip r:embed="rId3"/>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a:t>
            </a:r>
            <a:r>
              <a:rPr lang="mr-IN" sz="2800" b="0" dirty="0" smtClean="0">
                <a:solidFill>
                  <a:srgbClr val="2C95DD"/>
                </a:solidFill>
              </a:rPr>
              <a:t>–</a:t>
            </a:r>
            <a:r>
              <a:rPr lang="en-US" sz="2800" b="0" dirty="0" smtClean="0">
                <a:solidFill>
                  <a:srgbClr val="2C95DD"/>
                </a:solidFill>
              </a:rPr>
              <a:t> High </a:t>
            </a:r>
            <a:r>
              <a:rPr lang="en-US" sz="2800" b="0" dirty="0">
                <a:solidFill>
                  <a:srgbClr val="2C95DD"/>
                </a:solidFill>
              </a:rPr>
              <a:t>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pic>
        <p:nvPicPr>
          <p:cNvPr id="4" name="Picture 3"/>
          <p:cNvPicPr>
            <a:picLocks noChangeAspect="1"/>
          </p:cNvPicPr>
          <p:nvPr/>
        </p:nvPicPr>
        <p:blipFill>
          <a:blip r:embed="rId3"/>
          <a:stretch>
            <a:fillRect/>
          </a:stretch>
        </p:blipFill>
        <p:spPr>
          <a:xfrm>
            <a:off x="469351" y="710070"/>
            <a:ext cx="3702748" cy="543523"/>
          </a:xfrm>
          <a:prstGeom prst="rect">
            <a:avLst/>
          </a:prstGeom>
        </p:spPr>
      </p:pic>
      <p:sp>
        <p:nvSpPr>
          <p:cNvPr id="512" name="Shape 512"/>
          <p:cNvSpPr/>
          <p:nvPr/>
        </p:nvSpPr>
        <p:spPr>
          <a:xfrm>
            <a:off x="375580" y="1248435"/>
            <a:ext cx="3884984" cy="2466323"/>
          </a:xfrm>
          <a:prstGeom prst="roundRect">
            <a:avLst>
              <a:gd name="adj" fmla="val 1618"/>
            </a:avLst>
          </a:prstGeom>
          <a:solidFill>
            <a:srgbClr val="4BACC6"/>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dirty="0">
                <a:solidFill>
                  <a:srgbClr val="1B7E73"/>
                </a:solidFill>
                <a:latin typeface="Arial"/>
                <a:ea typeface="Arial"/>
                <a:cs typeface="Arial"/>
                <a:sym typeface="Arial"/>
                <a:rtl val="0"/>
              </a:rPr>
              <a:t>Pivotal CF Elastic Runtime</a:t>
            </a:r>
          </a:p>
        </p:txBody>
      </p:sp>
      <p:sp>
        <p:nvSpPr>
          <p:cNvPr id="513" name="Shape 513"/>
          <p:cNvSpPr/>
          <p:nvPr/>
        </p:nvSpPr>
        <p:spPr>
          <a:xfrm>
            <a:off x="449815" y="1321300"/>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350851"/>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606424"/>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449565"/>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645155"/>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2901839"/>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669522"/>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2924124"/>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606424"/>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674715"/>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874656"/>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157344"/>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213968"/>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1254553">
            <a:off x="2628126" y="2179027"/>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16200000">
            <a:off x="3205701" y="2327567"/>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16200000">
            <a:off x="4377511" y="1552938"/>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213968"/>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213968"/>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315569"/>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600851"/>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855451"/>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453489"/>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150275"/>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150347"/>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cxnSp>
        <p:nvCxnSpPr>
          <p:cNvPr id="541" name="Shape 541"/>
          <p:cNvCxnSpPr>
            <a:stCxn id="547" idx="2"/>
            <a:endCxn id="49" idx="0"/>
          </p:cNvCxnSpPr>
          <p:nvPr/>
        </p:nvCxnSpPr>
        <p:spPr>
          <a:xfrm rot="5400000">
            <a:off x="1363514" y="3287371"/>
            <a:ext cx="338988" cy="1918777"/>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0" idx="0"/>
          </p:cNvCxnSpPr>
          <p:nvPr/>
        </p:nvCxnSpPr>
        <p:spPr>
          <a:xfrm rot="5400000">
            <a:off x="1879605" y="3803462"/>
            <a:ext cx="338988" cy="886595"/>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1" idx="0"/>
          </p:cNvCxnSpPr>
          <p:nvPr/>
        </p:nvCxnSpPr>
        <p:spPr>
          <a:xfrm rot="16200000" flipH="1">
            <a:off x="2413532" y="4156129"/>
            <a:ext cx="338988" cy="181260"/>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9" name="Shape 549"/>
          <p:cNvSpPr/>
          <p:nvPr/>
        </p:nvSpPr>
        <p:spPr>
          <a:xfrm>
            <a:off x="1383911" y="1885757"/>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878540"/>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1908422"/>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67" name="Shape 541"/>
          <p:cNvCxnSpPr>
            <a:stCxn id="547" idx="2"/>
            <a:endCxn id="55" idx="0"/>
          </p:cNvCxnSpPr>
          <p:nvPr/>
        </p:nvCxnSpPr>
        <p:spPr>
          <a:xfrm rot="16200000" flipH="1">
            <a:off x="2940118" y="3629543"/>
            <a:ext cx="338988" cy="1234432"/>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761211"/>
            <a:ext cx="4230606" cy="316054"/>
          </a:xfrm>
          <a:prstGeom prst="roundRect">
            <a:avLst>
              <a:gd name="adj" fmla="val 8346"/>
            </a:avLst>
          </a:prstGeom>
          <a:solidFill>
            <a:srgbClr val="8165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18900000">
            <a:off x="3721315" y="3878603"/>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450723"/>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pic>
        <p:nvPicPr>
          <p:cNvPr id="49" name="Shape 538"/>
          <p:cNvPicPr preferRelativeResize="0"/>
          <p:nvPr/>
        </p:nvPicPr>
        <p:blipFill rotWithShape="1">
          <a:blip r:embed="rId4">
            <a:alphaModFix/>
          </a:blip>
          <a:srcRect b="-4013"/>
          <a:stretch/>
        </p:blipFill>
        <p:spPr>
          <a:xfrm>
            <a:off x="68218" y="4416253"/>
            <a:ext cx="1010802" cy="527415"/>
          </a:xfrm>
          <a:prstGeom prst="rect">
            <a:avLst/>
          </a:prstGeom>
          <a:noFill/>
          <a:ln>
            <a:noFill/>
          </a:ln>
        </p:spPr>
      </p:pic>
      <p:pic>
        <p:nvPicPr>
          <p:cNvPr id="50" name="Shape 539"/>
          <p:cNvPicPr preferRelativeResize="0"/>
          <p:nvPr/>
        </p:nvPicPr>
        <p:blipFill rotWithShape="1">
          <a:blip r:embed="rId4">
            <a:alphaModFix/>
          </a:blip>
          <a:srcRect b="-4013"/>
          <a:stretch/>
        </p:blipFill>
        <p:spPr>
          <a:xfrm>
            <a:off x="1100400" y="4416253"/>
            <a:ext cx="1010802" cy="527415"/>
          </a:xfrm>
          <a:prstGeom prst="rect">
            <a:avLst/>
          </a:prstGeom>
          <a:noFill/>
          <a:ln>
            <a:noFill/>
          </a:ln>
        </p:spPr>
      </p:pic>
      <p:pic>
        <p:nvPicPr>
          <p:cNvPr id="51" name="Shape 540"/>
          <p:cNvPicPr preferRelativeResize="0"/>
          <p:nvPr/>
        </p:nvPicPr>
        <p:blipFill rotWithShape="1">
          <a:blip r:embed="rId4">
            <a:alphaModFix/>
          </a:blip>
          <a:srcRect b="-4013"/>
          <a:stretch/>
        </p:blipFill>
        <p:spPr>
          <a:xfrm>
            <a:off x="2168255" y="4416253"/>
            <a:ext cx="1010802" cy="527415"/>
          </a:xfrm>
          <a:prstGeom prst="rect">
            <a:avLst/>
          </a:prstGeom>
          <a:noFill/>
          <a:ln>
            <a:noFill/>
          </a:ln>
        </p:spPr>
      </p:pic>
      <p:pic>
        <p:nvPicPr>
          <p:cNvPr id="52" name="Shape 544"/>
          <p:cNvPicPr preferRelativeResize="0"/>
          <p:nvPr/>
        </p:nvPicPr>
        <p:blipFill rotWithShape="1">
          <a:blip r:embed="rId5">
            <a:alphaModFix/>
          </a:blip>
          <a:srcRect/>
          <a:stretch/>
        </p:blipFill>
        <p:spPr>
          <a:xfrm>
            <a:off x="255567" y="4565584"/>
            <a:ext cx="648220" cy="164130"/>
          </a:xfrm>
          <a:prstGeom prst="rect">
            <a:avLst/>
          </a:prstGeom>
          <a:noFill/>
          <a:ln>
            <a:noFill/>
          </a:ln>
        </p:spPr>
      </p:pic>
      <p:pic>
        <p:nvPicPr>
          <p:cNvPr id="53" name="Shape 545"/>
          <p:cNvPicPr preferRelativeResize="0"/>
          <p:nvPr/>
        </p:nvPicPr>
        <p:blipFill rotWithShape="1">
          <a:blip r:embed="rId6">
            <a:alphaModFix/>
          </a:blip>
          <a:srcRect/>
          <a:stretch/>
        </p:blipFill>
        <p:spPr>
          <a:xfrm>
            <a:off x="2344612" y="4537728"/>
            <a:ext cx="542436" cy="219842"/>
          </a:xfrm>
          <a:prstGeom prst="rect">
            <a:avLst/>
          </a:prstGeom>
          <a:noFill/>
          <a:ln>
            <a:noFill/>
          </a:ln>
        </p:spPr>
      </p:pic>
      <p:pic>
        <p:nvPicPr>
          <p:cNvPr id="54" name="Shape 546"/>
          <p:cNvPicPr preferRelativeResize="0"/>
          <p:nvPr/>
        </p:nvPicPr>
        <p:blipFill rotWithShape="1">
          <a:blip r:embed="rId7">
            <a:alphaModFix/>
          </a:blip>
          <a:srcRect l="4286"/>
          <a:stretch/>
        </p:blipFill>
        <p:spPr>
          <a:xfrm>
            <a:off x="1273269" y="4548629"/>
            <a:ext cx="596066" cy="198040"/>
          </a:xfrm>
          <a:prstGeom prst="rect">
            <a:avLst/>
          </a:prstGeom>
          <a:noFill/>
          <a:ln>
            <a:noFill/>
          </a:ln>
        </p:spPr>
      </p:pic>
      <p:pic>
        <p:nvPicPr>
          <p:cNvPr id="55" name="Shape 540"/>
          <p:cNvPicPr preferRelativeResize="0"/>
          <p:nvPr/>
        </p:nvPicPr>
        <p:blipFill rotWithShape="1">
          <a:blip r:embed="rId4">
            <a:alphaModFix/>
          </a:blip>
          <a:srcRect b="-4013"/>
          <a:stretch/>
        </p:blipFill>
        <p:spPr>
          <a:xfrm>
            <a:off x="3221427" y="4416253"/>
            <a:ext cx="1010802" cy="527415"/>
          </a:xfrm>
          <a:prstGeom prst="rect">
            <a:avLst/>
          </a:prstGeom>
          <a:noFill/>
          <a:ln>
            <a:noFill/>
          </a:ln>
        </p:spPr>
      </p:pic>
      <p:pic>
        <p:nvPicPr>
          <p:cNvPr id="56" name="Picture 55"/>
          <p:cNvPicPr>
            <a:picLocks noChangeAspect="1"/>
          </p:cNvPicPr>
          <p:nvPr/>
        </p:nvPicPr>
        <p:blipFill>
          <a:blip r:embed="rId8"/>
          <a:stretch>
            <a:fillRect/>
          </a:stretch>
        </p:blipFill>
        <p:spPr>
          <a:xfrm>
            <a:off x="3385665" y="4540940"/>
            <a:ext cx="643491" cy="213419"/>
          </a:xfrm>
          <a:prstGeom prst="rect">
            <a:avLst/>
          </a:prstGeom>
        </p:spPr>
      </p:pic>
      <p:pic>
        <p:nvPicPr>
          <p:cNvPr id="57" name="Shape 540"/>
          <p:cNvPicPr preferRelativeResize="0"/>
          <p:nvPr/>
        </p:nvPicPr>
        <p:blipFill rotWithShape="1">
          <a:blip r:embed="rId4">
            <a:alphaModFix/>
          </a:blip>
          <a:srcRect b="-4013"/>
          <a:stretch/>
        </p:blipFill>
        <p:spPr>
          <a:xfrm>
            <a:off x="4277508" y="4416253"/>
            <a:ext cx="1010802" cy="527415"/>
          </a:xfrm>
          <a:prstGeom prst="rect">
            <a:avLst/>
          </a:prstGeom>
          <a:noFill/>
          <a:ln>
            <a:noFill/>
          </a:ln>
        </p:spPr>
      </p:pic>
      <p:pic>
        <p:nvPicPr>
          <p:cNvPr id="58" name="Picture 57"/>
          <p:cNvPicPr>
            <a:picLocks noChangeAspect="1"/>
          </p:cNvPicPr>
          <p:nvPr/>
        </p:nvPicPr>
        <p:blipFill>
          <a:blip r:embed="rId9"/>
          <a:stretch>
            <a:fillRect/>
          </a:stretch>
        </p:blipFill>
        <p:spPr>
          <a:xfrm>
            <a:off x="4491450" y="4525507"/>
            <a:ext cx="510548" cy="245063"/>
          </a:xfrm>
          <a:prstGeom prst="rect">
            <a:avLst/>
          </a:prstGeom>
        </p:spPr>
      </p:pic>
      <p:cxnSp>
        <p:nvCxnSpPr>
          <p:cNvPr id="63" name="Shape 541"/>
          <p:cNvCxnSpPr>
            <a:stCxn id="547" idx="2"/>
            <a:endCxn id="57" idx="0"/>
          </p:cNvCxnSpPr>
          <p:nvPr/>
        </p:nvCxnSpPr>
        <p:spPr>
          <a:xfrm rot="16200000" flipH="1">
            <a:off x="3468158" y="3101502"/>
            <a:ext cx="338988" cy="2290513"/>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39091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grpSp>
        <p:nvGrpSpPr>
          <p:cNvPr id="87" name="Group 86"/>
          <p:cNvGrpSpPr/>
          <p:nvPr/>
        </p:nvGrpSpPr>
        <p:grpSpPr>
          <a:xfrm>
            <a:off x="7799750" y="4063511"/>
            <a:ext cx="1089490" cy="399853"/>
            <a:chOff x="7245413" y="3752164"/>
            <a:chExt cx="1257373" cy="424405"/>
          </a:xfrm>
        </p:grpSpPr>
        <p:sp>
          <p:nvSpPr>
            <p:cNvPr id="90" name="Rectangle 89"/>
            <p:cNvSpPr/>
            <p:nvPr/>
          </p:nvSpPr>
          <p:spPr>
            <a:xfrm>
              <a:off x="7615289" y="3752164"/>
              <a:ext cx="887497" cy="424405"/>
            </a:xfrm>
            <a:prstGeom prst="rect">
              <a:avLst/>
            </a:prstGeom>
          </p:spPr>
          <p:txBody>
            <a:bodyPr wrap="square" anchor="ctr">
              <a:spAutoFit/>
            </a:bodyPr>
            <a:lstStyle/>
            <a:p>
              <a:pPr fontAlgn="auto">
                <a:lnSpc>
                  <a:spcPct val="90000"/>
                </a:lnSpc>
                <a:spcBef>
                  <a:spcPts val="0"/>
                </a:spcBef>
                <a:spcAft>
                  <a:spcPts val="0"/>
                </a:spcAft>
              </a:pPr>
              <a:r>
                <a:rPr lang="en-US" sz="1050" b="1" dirty="0" smtClean="0">
                  <a:solidFill>
                    <a:prstClr val="black"/>
                  </a:solidFill>
                  <a:latin typeface="Calibri"/>
                </a:rPr>
                <a:t>Elastic </a:t>
              </a:r>
            </a:p>
            <a:p>
              <a:pPr fontAlgn="auto">
                <a:lnSpc>
                  <a:spcPct val="90000"/>
                </a:lnSpc>
                <a:spcBef>
                  <a:spcPts val="0"/>
                </a:spcBef>
                <a:spcAft>
                  <a:spcPts val="0"/>
                </a:spcAft>
              </a:pPr>
              <a:r>
                <a:rPr lang="en-US" sz="1050" b="1" dirty="0" smtClean="0">
                  <a:solidFill>
                    <a:prstClr val="black"/>
                  </a:solidFill>
                  <a:latin typeface="Calibri"/>
                </a:rPr>
                <a:t>Runtime</a:t>
              </a:r>
              <a:endParaRPr lang="en-US" sz="1050" b="1" dirty="0">
                <a:solidFill>
                  <a:prstClr val="black"/>
                </a:solidFill>
                <a:latin typeface="Calibri"/>
              </a:endParaRPr>
            </a:p>
          </p:txBody>
        </p:sp>
        <p:pic>
          <p:nvPicPr>
            <p:cNvPr id="91" name="Picture 90"/>
            <p:cNvPicPr>
              <a:picLocks/>
            </p:cNvPicPr>
            <p:nvPr/>
          </p:nvPicPr>
          <p:blipFill>
            <a:blip r:embed="rId4"/>
            <a:stretch>
              <a:fillRect/>
            </a:stretch>
          </p:blipFill>
          <p:spPr>
            <a:xfrm>
              <a:off x="7245413" y="3786318"/>
              <a:ext cx="401015" cy="368808"/>
            </a:xfrm>
            <a:prstGeom prst="rect">
              <a:avLst/>
            </a:prstGeom>
          </p:spPr>
        </p:pic>
      </p:grpSp>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3809" y="1357024"/>
            <a:ext cx="3817078" cy="2235516"/>
          </a:xfrm>
          <a:prstGeom prst="rect">
            <a:avLst/>
          </a:prstGeom>
          <a:solidFill>
            <a:srgbClr val="1B7E7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591827" y="94231"/>
            <a:ext cx="1650818" cy="349830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43539" y="87918"/>
            <a:ext cx="1688546" cy="4342501"/>
          </a:xfrm>
          <a:prstGeom prst="rect">
            <a:avLst/>
          </a:prstGeom>
          <a:solidFill>
            <a:srgbClr val="1E7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3"/>
          <a:stretch>
            <a:fillRect/>
          </a:stretch>
        </p:blipFill>
        <p:spPr>
          <a:xfrm>
            <a:off x="1826004" y="4155449"/>
            <a:ext cx="745988" cy="781654"/>
          </a:xfrm>
          <a:prstGeom prst="rect">
            <a:avLst/>
          </a:prstGeom>
        </p:spPr>
      </p:pic>
      <p:pic>
        <p:nvPicPr>
          <p:cNvPr id="117" name="Picture 116"/>
          <p:cNvPicPr>
            <a:picLocks noChangeAspect="1"/>
          </p:cNvPicPr>
          <p:nvPr/>
        </p:nvPicPr>
        <p:blipFill>
          <a:blip r:embed="rId3"/>
          <a:stretch>
            <a:fillRect/>
          </a:stretch>
        </p:blipFill>
        <p:spPr>
          <a:xfrm>
            <a:off x="2993667" y="4151098"/>
            <a:ext cx="745988" cy="781654"/>
          </a:xfrm>
          <a:prstGeom prst="rect">
            <a:avLst/>
          </a:prstGeom>
        </p:spPr>
      </p:pic>
      <p:pic>
        <p:nvPicPr>
          <p:cNvPr id="118" name="Picture 117"/>
          <p:cNvPicPr>
            <a:picLocks noChangeAspect="1"/>
          </p:cNvPicPr>
          <p:nvPr/>
        </p:nvPicPr>
        <p:blipFill>
          <a:blip r:embed="rId3"/>
          <a:stretch>
            <a:fillRect/>
          </a:stretch>
        </p:blipFill>
        <p:spPr>
          <a:xfrm>
            <a:off x="6496657" y="4151098"/>
            <a:ext cx="745988" cy="781654"/>
          </a:xfrm>
          <a:prstGeom prst="rect">
            <a:avLst/>
          </a:prstGeom>
        </p:spPr>
      </p:pic>
      <p:pic>
        <p:nvPicPr>
          <p:cNvPr id="119" name="Picture 118"/>
          <p:cNvPicPr>
            <a:picLocks noChangeAspect="1"/>
          </p:cNvPicPr>
          <p:nvPr/>
        </p:nvPicPr>
        <p:blipFill>
          <a:blip r:embed="rId3"/>
          <a:stretch>
            <a:fillRect/>
          </a:stretch>
        </p:blipFill>
        <p:spPr>
          <a:xfrm>
            <a:off x="4161330" y="4151098"/>
            <a:ext cx="745988" cy="781654"/>
          </a:xfrm>
          <a:prstGeom prst="rect">
            <a:avLst/>
          </a:prstGeom>
        </p:spPr>
      </p:pic>
      <p:pic>
        <p:nvPicPr>
          <p:cNvPr id="121" name="Picture 120"/>
          <p:cNvPicPr>
            <a:picLocks noChangeAspect="1"/>
          </p:cNvPicPr>
          <p:nvPr/>
        </p:nvPicPr>
        <p:blipFill>
          <a:blip r:embed="rId3"/>
          <a:stretch>
            <a:fillRect/>
          </a:stretch>
        </p:blipFill>
        <p:spPr>
          <a:xfrm>
            <a:off x="5328993" y="4151098"/>
            <a:ext cx="745988" cy="781654"/>
          </a:xfrm>
          <a:prstGeom prst="rect">
            <a:avLst/>
          </a:prstGeom>
        </p:spPr>
      </p:pic>
      <p:sp>
        <p:nvSpPr>
          <p:cNvPr id="10" name="Rectangle 9"/>
          <p:cNvSpPr/>
          <p:nvPr/>
        </p:nvSpPr>
        <p:spPr>
          <a:xfrm>
            <a:off x="1663809" y="3694177"/>
            <a:ext cx="5578836" cy="736242"/>
          </a:xfrm>
          <a:prstGeom prst="rect">
            <a:avLst/>
          </a:prstGeom>
          <a:solidFill>
            <a:srgbClr val="CC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chemeClr val="bg2">
                    <a:lumMod val="20000"/>
                    <a:lumOff val="80000"/>
                  </a:schemeClr>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chemeClr val="bg1"/>
                </a:solidFill>
                <a:latin typeface="Arial"/>
                <a:cs typeface="Arial"/>
              </a:rPr>
              <a:t>Brokered Services</a:t>
            </a:r>
            <a:endParaRPr lang="en-US" sz="1200" dirty="0">
              <a:solidFill>
                <a:schemeClr val="bg1"/>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chemeClr val="accent6">
                    <a:lumMod val="60000"/>
                    <a:lumOff val="40000"/>
                  </a:schemeClr>
                </a:solidFill>
                <a:latin typeface="Arial"/>
                <a:cs typeface="Arial"/>
              </a:rPr>
              <a:t>PARTNERED</a:t>
            </a:r>
            <a:endParaRPr lang="en-US" sz="800" dirty="0">
              <a:solidFill>
                <a:schemeClr val="accent6">
                  <a:lumMod val="60000"/>
                  <a:lumOff val="40000"/>
                </a:schemeClr>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91" name="Rounded Rectangle 90"/>
          <p:cNvSpPr/>
          <p:nvPr/>
        </p:nvSpPr>
        <p:spPr>
          <a:xfrm>
            <a:off x="1790384" y="1683727"/>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Automated, Polyglot Build/Package/Deploy</a:t>
            </a:r>
            <a:endParaRPr lang="en-US" sz="800" dirty="0">
              <a:solidFill>
                <a:srgbClr val="00957E"/>
              </a:solidFill>
              <a:latin typeface="Arial"/>
              <a:cs typeface="Arial"/>
            </a:endParaRPr>
          </a:p>
        </p:txBody>
      </p:sp>
      <p:sp>
        <p:nvSpPr>
          <p:cNvPr id="95" name="Rounded Rectangle 94"/>
          <p:cNvSpPr/>
          <p:nvPr/>
        </p:nvSpPr>
        <p:spPr>
          <a:xfrm>
            <a:off x="3055128" y="1684488"/>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Container </a:t>
            </a:r>
            <a:r>
              <a:rPr lang="en-US" sz="800" dirty="0">
                <a:solidFill>
                  <a:srgbClr val="00957E"/>
                </a:solidFill>
                <a:latin typeface="Arial"/>
                <a:cs typeface="Arial"/>
              </a:rPr>
              <a:t>Scheduling</a:t>
            </a:r>
          </a:p>
        </p:txBody>
      </p:sp>
      <p:sp>
        <p:nvSpPr>
          <p:cNvPr id="96" name="Rounded Rectangle 95"/>
          <p:cNvSpPr/>
          <p:nvPr/>
        </p:nvSpPr>
        <p:spPr>
          <a:xfrm>
            <a:off x="4305451" y="1682515"/>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Elastic </a:t>
            </a:r>
            <a:r>
              <a:rPr lang="en-US" sz="800" dirty="0" smtClean="0">
                <a:solidFill>
                  <a:srgbClr val="00957E"/>
                </a:solidFill>
                <a:latin typeface="Arial"/>
                <a:cs typeface="Arial"/>
              </a:rPr>
              <a:t>(Auto)Scale</a:t>
            </a: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chemeClr val="bg1"/>
                </a:solidFill>
                <a:latin typeface="Arial"/>
                <a:cs typeface="Arial"/>
              </a:rPr>
              <a:t>PCF Elastic </a:t>
            </a:r>
            <a:r>
              <a:rPr lang="en-US" sz="1200" dirty="0">
                <a:solidFill>
                  <a:schemeClr val="bg1"/>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ounded Rectangle 156"/>
          <p:cNvSpPr/>
          <p:nvPr/>
        </p:nvSpPr>
        <p:spPr>
          <a:xfrm>
            <a:off x="7705233" y="53052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3" name="Rounded Rectangle 162"/>
          <p:cNvSpPr/>
          <p:nvPr/>
        </p:nvSpPr>
        <p:spPr>
          <a:xfrm>
            <a:off x="7705233" y="82842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ed Rectangle 163"/>
          <p:cNvSpPr/>
          <p:nvPr/>
        </p:nvSpPr>
        <p:spPr>
          <a:xfrm>
            <a:off x="7705233" y="123810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152870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18193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10991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899389" y="864562"/>
            <a:ext cx="99820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HDB</a:t>
            </a:r>
            <a:endParaRPr lang="en-US" sz="800" dirty="0">
              <a:solidFill>
                <a:srgbClr val="00957E"/>
              </a:solidFill>
              <a:latin typeface="Arial"/>
              <a:cs typeface="Arial"/>
            </a:endParaRPr>
          </a:p>
        </p:txBody>
      </p:sp>
      <p:sp>
        <p:nvSpPr>
          <p:cNvPr id="41" name="Rectangle 40"/>
          <p:cNvSpPr/>
          <p:nvPr/>
        </p:nvSpPr>
        <p:spPr>
          <a:xfrm>
            <a:off x="7977228" y="561355"/>
            <a:ext cx="920368" cy="20574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err="1" smtClean="0">
                <a:solidFill>
                  <a:srgbClr val="00957E"/>
                </a:solidFill>
                <a:latin typeface="Arial"/>
                <a:cs typeface="Arial"/>
              </a:rPr>
              <a:t>Greenplum</a:t>
            </a:r>
            <a:r>
              <a:rPr lang="en-US" sz="800" dirty="0" smtClean="0">
                <a:solidFill>
                  <a:srgbClr val="00957E"/>
                </a:solidFill>
                <a:latin typeface="Arial"/>
                <a:cs typeface="Arial"/>
              </a:rPr>
              <a:t> DB </a:t>
            </a:r>
            <a:endParaRPr lang="en-US" sz="800" dirty="0">
              <a:solidFill>
                <a:srgbClr val="00957E"/>
              </a:solidFill>
              <a:latin typeface="Arial"/>
              <a:cs typeface="Arial"/>
            </a:endParaRPr>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583546" y="4635316"/>
            <a:ext cx="123024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VMware</a:t>
            </a:r>
          </a:p>
          <a:p>
            <a:pPr algn="ctr"/>
            <a:r>
              <a:rPr lang="en-US" sz="600" dirty="0" smtClean="0">
                <a:solidFill>
                  <a:srgbClr val="000000"/>
                </a:solidFill>
                <a:latin typeface="Arial"/>
                <a:cs typeface="Arial"/>
              </a:rPr>
              <a:t>(</a:t>
            </a:r>
            <a:r>
              <a:rPr lang="en-US" sz="600" dirty="0" err="1" smtClean="0">
                <a:solidFill>
                  <a:srgbClr val="000000"/>
                </a:solidFill>
                <a:latin typeface="Arial"/>
                <a:cs typeface="Arial"/>
              </a:rPr>
              <a:t>vSphere</a:t>
            </a:r>
            <a:r>
              <a:rPr lang="en-US" sz="600" dirty="0" smtClean="0">
                <a:solidFill>
                  <a:srgbClr val="000000"/>
                </a:solidFill>
                <a:latin typeface="Arial"/>
                <a:cs typeface="Arial"/>
              </a:rPr>
              <a:t> + Photon)</a:t>
            </a:r>
            <a:endParaRPr lang="en-US" sz="600" dirty="0">
              <a:solidFill>
                <a:srgbClr val="000000"/>
              </a:solidFill>
              <a:latin typeface="Arial"/>
              <a:cs typeface="Arial"/>
            </a:endParaRPr>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pic>
        <p:nvPicPr>
          <p:cNvPr id="175" name="Picture 174" descr="Product-Icon-Greenplum-256x25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9573" y="566304"/>
            <a:ext cx="200977" cy="200791"/>
          </a:xfrm>
          <a:prstGeom prst="rect">
            <a:avLst/>
          </a:prstGeom>
        </p:spPr>
      </p:pic>
      <p:pic>
        <p:nvPicPr>
          <p:cNvPr id="176" name="Picture 175" descr="Product-Icon-HDB-256x25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9573" y="869511"/>
            <a:ext cx="200977" cy="200791"/>
          </a:xfrm>
          <a:prstGeom prst="rect">
            <a:avLst/>
          </a:prstGeom>
        </p:spPr>
      </p:pic>
      <p:sp>
        <p:nvSpPr>
          <p:cNvPr id="180" name="Rectangle 179"/>
          <p:cNvSpPr/>
          <p:nvPr/>
        </p:nvSpPr>
        <p:spPr>
          <a:xfrm>
            <a:off x="168270" y="4680862"/>
            <a:ext cx="1362105" cy="276743"/>
          </a:xfrm>
          <a:prstGeom prst="rect">
            <a:avLst/>
          </a:prstGeom>
        </p:spPr>
        <p:txBody>
          <a:bodyPr wrap="square">
            <a:spAutoFit/>
          </a:bodyPr>
          <a:lstStyle/>
          <a:p>
            <a:pPr algn="ctr"/>
            <a:r>
              <a:rPr lang="en-US" sz="1200" dirty="0" smtClean="0">
                <a:solidFill>
                  <a:schemeClr val="bg1">
                    <a:lumMod val="95000"/>
                  </a:schemeClr>
                </a:solidFill>
                <a:latin typeface="Arial"/>
                <a:cs typeface="Arial"/>
              </a:rPr>
              <a:t>Infrastructure</a:t>
            </a:r>
            <a:endParaRPr lang="en-US" sz="1200" dirty="0">
              <a:solidFill>
                <a:schemeClr val="bg1">
                  <a:lumMod val="95000"/>
                </a:schemeClr>
              </a:solidFill>
              <a:latin typeface="Arial"/>
              <a:cs typeface="Arial"/>
            </a:endParaRPr>
          </a:p>
        </p:txBody>
      </p:sp>
      <p:sp>
        <p:nvSpPr>
          <p:cNvPr id="182" name="Rectangle 181"/>
          <p:cNvSpPr/>
          <p:nvPr/>
        </p:nvSpPr>
        <p:spPr>
          <a:xfrm>
            <a:off x="2993668"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0000"/>
                </a:solidFill>
                <a:latin typeface="Arial"/>
                <a:cs typeface="Arial"/>
              </a:rPr>
              <a:t>OpenStack</a:t>
            </a:r>
            <a:endParaRPr lang="en-US" sz="800" dirty="0">
              <a:solidFill>
                <a:srgbClr val="000000"/>
              </a:solidFill>
              <a:latin typeface="Arial"/>
              <a:cs typeface="Arial"/>
            </a:endParaRPr>
          </a:p>
        </p:txBody>
      </p:sp>
      <p:sp>
        <p:nvSpPr>
          <p:cNvPr id="183" name="TextBox 182"/>
          <p:cNvSpPr txBox="1"/>
          <p:nvPr/>
        </p:nvSpPr>
        <p:spPr>
          <a:xfrm>
            <a:off x="2280910" y="5034573"/>
            <a:ext cx="3760839" cy="92333"/>
          </a:xfrm>
          <a:prstGeom prst="rect">
            <a:avLst/>
          </a:prstGeom>
          <a:noFill/>
        </p:spPr>
        <p:txBody>
          <a:bodyPr wrap="square" lIns="0" tIns="0" rIns="0" bIns="0" rtlCol="0" anchor="ctr">
            <a:spAutoFit/>
          </a:bodyPr>
          <a:lstStyle/>
          <a:p>
            <a:r>
              <a:rPr lang="en-US" sz="600" dirty="0" smtClean="0">
                <a:solidFill>
                  <a:srgbClr val="00957E"/>
                </a:solidFill>
                <a:latin typeface="Arial"/>
                <a:cs typeface="Arial"/>
              </a:rPr>
              <a:t>*Integration </a:t>
            </a:r>
            <a:r>
              <a:rPr lang="en-US" sz="600" dirty="0">
                <a:solidFill>
                  <a:srgbClr val="00957E"/>
                </a:solidFill>
                <a:latin typeface="Arial"/>
                <a:cs typeface="Arial"/>
              </a:rPr>
              <a:t>with various 3rd party visualization and management </a:t>
            </a:r>
            <a:r>
              <a:rPr lang="en-US" sz="600" dirty="0" smtClean="0">
                <a:solidFill>
                  <a:srgbClr val="00957E"/>
                </a:solidFill>
                <a:latin typeface="Arial"/>
                <a:cs typeface="Arial"/>
              </a:rPr>
              <a:t>vendors</a:t>
            </a:r>
            <a:endParaRPr lang="en-US" sz="600" dirty="0">
              <a:solidFill>
                <a:srgbClr val="00957E"/>
              </a:solidFill>
              <a:latin typeface="Arial"/>
              <a:cs typeface="Arial"/>
            </a:endParaRPr>
          </a:p>
        </p:txBody>
      </p:sp>
      <p:sp>
        <p:nvSpPr>
          <p:cNvPr id="186" name="Rounded Rectangle 185"/>
          <p:cNvSpPr/>
          <p:nvPr/>
        </p:nvSpPr>
        <p:spPr>
          <a:xfrm>
            <a:off x="1790384" y="292654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Security</a:t>
            </a:r>
          </a:p>
          <a:p>
            <a:pPr algn="ctr"/>
            <a:r>
              <a:rPr lang="en-US" sz="600" dirty="0" smtClean="0">
                <a:solidFill>
                  <a:srgbClr val="00957E"/>
                </a:solidFill>
                <a:latin typeface="Arial"/>
                <a:cs typeface="Arial"/>
              </a:rPr>
              <a:t>(</a:t>
            </a: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87" name="Rounded Rectangle 186"/>
          <p:cNvSpPr/>
          <p:nvPr/>
        </p:nvSpPr>
        <p:spPr>
          <a:xfrm>
            <a:off x="3055128" y="29279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Self-Healing &amp; </a:t>
            </a:r>
          </a:p>
          <a:p>
            <a:pPr algn="ctr"/>
            <a:r>
              <a:rPr lang="en-US" sz="800" dirty="0" smtClean="0">
                <a:solidFill>
                  <a:srgbClr val="00957E"/>
                </a:solidFill>
                <a:latin typeface="Arial"/>
                <a:cs typeface="Arial"/>
              </a:rPr>
              <a:t>High Availability</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8" name="Rounded Rectangle 187"/>
          <p:cNvSpPr/>
          <p:nvPr/>
        </p:nvSpPr>
        <p:spPr>
          <a:xfrm>
            <a:off x="4305451" y="2925754"/>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9" name="Rounded Rectangle 188"/>
          <p:cNvSpPr/>
          <p:nvPr/>
        </p:nvSpPr>
        <p:spPr>
          <a:xfrm>
            <a:off x="1790384" y="23031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Integrated Logging</a:t>
            </a:r>
            <a:r>
              <a:rPr lang="en-US" sz="800" dirty="0">
                <a:solidFill>
                  <a:srgbClr val="00957E"/>
                </a:solidFill>
                <a:latin typeface="Arial"/>
                <a:cs typeface="Arial"/>
              </a:rPr>
              <a:t>/</a:t>
            </a:r>
            <a:r>
              <a:rPr lang="en-US" sz="800" dirty="0" smtClean="0">
                <a:solidFill>
                  <a:srgbClr val="00957E"/>
                </a:solidFill>
                <a:latin typeface="Arial"/>
                <a:cs typeface="Arial"/>
              </a:rPr>
              <a:t>Metrics*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90" name="Rounded Rectangle 189"/>
          <p:cNvSpPr/>
          <p:nvPr/>
        </p:nvSpPr>
        <p:spPr>
          <a:xfrm>
            <a:off x="3055128" y="23052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Dynamic Routing &amp; </a:t>
            </a:r>
            <a:r>
              <a:rPr lang="en-US" sz="800" dirty="0" smtClean="0">
                <a:solidFill>
                  <a:srgbClr val="00957E"/>
                </a:solidFill>
                <a:latin typeface="Arial"/>
                <a:cs typeface="Arial"/>
              </a:rPr>
              <a:t>Extensible Route Services</a:t>
            </a:r>
            <a:endParaRPr lang="en-US" sz="800" dirty="0">
              <a:solidFill>
                <a:srgbClr val="00957E"/>
              </a:solidFill>
              <a:latin typeface="Arial"/>
              <a:cs typeface="Arial"/>
            </a:endParaRPr>
          </a:p>
        </p:txBody>
      </p:sp>
      <p:sp>
        <p:nvSpPr>
          <p:cNvPr id="191" name="Rounded Rectangle 190"/>
          <p:cNvSpPr/>
          <p:nvPr/>
        </p:nvSpPr>
        <p:spPr>
          <a:xfrm>
            <a:off x="4305451" y="23027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rgbClr val="00957E"/>
                </a:solidFill>
                <a:latin typeface="Arial"/>
                <a:cs typeface="Arial"/>
              </a:rPr>
              <a:t>Dev</a:t>
            </a:r>
            <a:r>
              <a:rPr lang="en-US" sz="800" dirty="0" smtClean="0">
                <a:solidFill>
                  <a:srgbClr val="00957E"/>
                </a:solidFill>
                <a:latin typeface="Arial"/>
                <a:cs typeface="Arial"/>
              </a:rPr>
              <a:t> + </a:t>
            </a:r>
            <a:r>
              <a:rPr lang="en-US" sz="800" dirty="0">
                <a:solidFill>
                  <a:srgbClr val="00957E"/>
                </a:solidFill>
                <a:latin typeface="Arial"/>
                <a:cs typeface="Arial"/>
              </a:rPr>
              <a:t>Ops Role-</a:t>
            </a:r>
            <a:r>
              <a:rPr lang="en-US" sz="800" dirty="0" smtClean="0">
                <a:solidFill>
                  <a:srgbClr val="00957E"/>
                </a:solidFill>
                <a:latin typeface="Arial"/>
                <a:cs typeface="Arial"/>
              </a:rPr>
              <a:t>Based Self-Service Access</a:t>
            </a:r>
            <a:endParaRPr lang="en-US" sz="800" dirty="0">
              <a:solidFill>
                <a:srgbClr val="00957E"/>
              </a:solidFill>
              <a:latin typeface="Arial"/>
              <a:cs typeface="Arial"/>
            </a:endParaRPr>
          </a:p>
        </p:txBody>
      </p:sp>
      <p:sp>
        <p:nvSpPr>
          <p:cNvPr id="195" name="Rectangle 194"/>
          <p:cNvSpPr/>
          <p:nvPr/>
        </p:nvSpPr>
        <p:spPr>
          <a:xfrm>
            <a:off x="6395764" y="4635316"/>
            <a:ext cx="94777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Amazon</a:t>
            </a:r>
          </a:p>
          <a:p>
            <a:pPr algn="ctr"/>
            <a:r>
              <a:rPr lang="en-US" sz="800" dirty="0" smtClean="0">
                <a:solidFill>
                  <a:srgbClr val="000000"/>
                </a:solidFill>
                <a:latin typeface="Arial"/>
                <a:cs typeface="Arial"/>
              </a:rPr>
              <a:t>Web Services</a:t>
            </a:r>
            <a:endParaRPr lang="en-US" sz="800" dirty="0">
              <a:solidFill>
                <a:srgbClr val="000000"/>
              </a:solidFill>
              <a:latin typeface="Arial"/>
              <a:cs typeface="Arial"/>
            </a:endParaRPr>
          </a:p>
        </p:txBody>
      </p:sp>
      <p:sp>
        <p:nvSpPr>
          <p:cNvPr id="196" name="Rectangle 195"/>
          <p:cNvSpPr/>
          <p:nvPr/>
        </p:nvSpPr>
        <p:spPr>
          <a:xfrm>
            <a:off x="4161331"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Microsoft</a:t>
            </a:r>
          </a:p>
          <a:p>
            <a:pPr algn="ctr"/>
            <a:r>
              <a:rPr lang="en-US" sz="800" dirty="0" smtClean="0">
                <a:solidFill>
                  <a:srgbClr val="000000"/>
                </a:solidFill>
                <a:latin typeface="Arial"/>
                <a:cs typeface="Arial"/>
              </a:rPr>
              <a:t>Azure</a:t>
            </a:r>
            <a:endParaRPr lang="en-US" sz="800" dirty="0">
              <a:solidFill>
                <a:srgbClr val="000000"/>
              </a:solidFill>
              <a:latin typeface="Arial"/>
              <a:cs typeface="Arial"/>
            </a:endParaRPr>
          </a:p>
        </p:txBody>
      </p:sp>
      <p:sp>
        <p:nvSpPr>
          <p:cNvPr id="198" name="Rectangle 197"/>
          <p:cNvSpPr/>
          <p:nvPr/>
        </p:nvSpPr>
        <p:spPr>
          <a:xfrm>
            <a:off x="5227665" y="4635316"/>
            <a:ext cx="94864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Google</a:t>
            </a:r>
          </a:p>
          <a:p>
            <a:pPr algn="ctr"/>
            <a:r>
              <a:rPr lang="en-US" sz="800" dirty="0" smtClean="0">
                <a:solidFill>
                  <a:srgbClr val="000000"/>
                </a:solidFill>
                <a:latin typeface="Arial"/>
                <a:cs typeface="Arial"/>
              </a:rPr>
              <a:t>Cloud Platform</a:t>
            </a:r>
            <a:endParaRPr lang="en-US" sz="800" dirty="0">
              <a:solidFill>
                <a:srgbClr val="000000"/>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1B7E73"/>
                </a:solidFill>
                <a:latin typeface="Arial"/>
                <a:cs typeface="Arial"/>
              </a:rPr>
              <a:t>Infrastructure Automation </a:t>
            </a:r>
          </a:p>
          <a:p>
            <a:r>
              <a:rPr lang="en-US" sz="1200" dirty="0" smtClean="0">
                <a:solidFill>
                  <a:srgbClr val="1B7E73"/>
                </a:solidFill>
                <a:latin typeface="Arial"/>
                <a:cs typeface="Arial"/>
              </a:rPr>
              <a:t>(BOSH)</a:t>
            </a:r>
            <a:endParaRPr lang="en-US" sz="1200" dirty="0">
              <a:solidFill>
                <a:srgbClr val="1B7E73"/>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9572" y="1246458"/>
            <a:ext cx="877150" cy="245669"/>
          </a:xfrm>
          <a:prstGeom prst="rect">
            <a:avLst/>
          </a:prstGeom>
        </p:spPr>
      </p:pic>
      <p:pic>
        <p:nvPicPr>
          <p:cNvPr id="24" name="Picture 23"/>
          <p:cNvPicPr>
            <a:picLocks noChangeAspect="1"/>
          </p:cNvPicPr>
          <p:nvPr/>
        </p:nvPicPr>
        <p:blipFill>
          <a:blip r:embed="rId15"/>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573" y="2196261"/>
            <a:ext cx="938603" cy="95363"/>
          </a:xfrm>
          <a:prstGeom prst="rect">
            <a:avLst/>
          </a:prstGeom>
        </p:spPr>
      </p:pic>
      <p:pic>
        <p:nvPicPr>
          <p:cNvPr id="26" name="Picture 25" descr="NewRelic-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15503" y="1571034"/>
            <a:ext cx="994909" cy="179992"/>
          </a:xfrm>
          <a:prstGeom prst="rect">
            <a:avLst/>
          </a:prstGeom>
        </p:spPr>
      </p:pic>
      <p:pic>
        <p:nvPicPr>
          <p:cNvPr id="27" name="Picture 26" descr="logo-apig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33263" y="1777050"/>
            <a:ext cx="578991" cy="347074"/>
          </a:xfrm>
          <a:prstGeom prst="rect">
            <a:avLst/>
          </a:prstGeom>
        </p:spPr>
      </p:pic>
      <p:pic>
        <p:nvPicPr>
          <p:cNvPr id="28" name="Picture 27" descr="MongoDB-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sp>
        <p:nvSpPr>
          <p:cNvPr id="120" name="Rounded Rectangle 119"/>
          <p:cNvSpPr/>
          <p:nvPr/>
        </p:nvSpPr>
        <p:spPr>
          <a:xfrm>
            <a:off x="7705233" y="239550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ounded Rectangle 121"/>
          <p:cNvSpPr/>
          <p:nvPr/>
        </p:nvSpPr>
        <p:spPr>
          <a:xfrm>
            <a:off x="7705233" y="268610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0"/>
          <a:stretch>
            <a:fillRect/>
          </a:stretch>
        </p:blipFill>
        <p:spPr>
          <a:xfrm>
            <a:off x="8130806" y="2389602"/>
            <a:ext cx="392963" cy="243965"/>
          </a:xfrm>
          <a:prstGeom prst="rect">
            <a:avLst/>
          </a:prstGeom>
        </p:spPr>
      </p:pic>
      <p:pic>
        <p:nvPicPr>
          <p:cNvPr id="9" name="Picture 8" descr="redis.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2744" y="2684875"/>
            <a:ext cx="843978" cy="285683"/>
          </a:xfrm>
          <a:prstGeom prst="rect">
            <a:avLst/>
          </a:prstGeom>
        </p:spPr>
      </p:pic>
      <p:grpSp>
        <p:nvGrpSpPr>
          <p:cNvPr id="13" name="Group 12"/>
          <p:cNvGrpSpPr/>
          <p:nvPr/>
        </p:nvGrpSpPr>
        <p:grpSpPr>
          <a:xfrm>
            <a:off x="1663809" y="81668"/>
            <a:ext cx="3817078" cy="1214855"/>
            <a:chOff x="1663809" y="81743"/>
            <a:chExt cx="3817078" cy="1215980"/>
          </a:xfrm>
        </p:grpSpPr>
        <p:pic>
          <p:nvPicPr>
            <p:cNvPr id="85" name="Picture 84"/>
            <p:cNvPicPr>
              <a:picLocks noChangeAspect="1"/>
            </p:cNvPicPr>
            <p:nvPr/>
          </p:nvPicPr>
          <p:blipFill>
            <a:blip r:embed="rId22"/>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3" name="TextBox 82"/>
            <p:cNvSpPr txBox="1"/>
            <p:nvPr/>
          </p:nvSpPr>
          <p:spPr>
            <a:xfrm>
              <a:off x="1790384" y="866278"/>
              <a:ext cx="2279444" cy="338554"/>
            </a:xfrm>
            <a:prstGeom prst="rect">
              <a:avLst/>
            </a:prstGeom>
            <a:noFill/>
          </p:spPr>
          <p:txBody>
            <a:bodyPr wrap="square" rtlCol="0">
              <a:spAutoFit/>
            </a:bodyPr>
            <a:lstStyle/>
            <a:p>
              <a:pPr algn="ctr"/>
              <a:r>
                <a:rPr lang="en-US" sz="800" dirty="0" smtClean="0">
                  <a:latin typeface="Arial"/>
                  <a:cs typeface="Arial"/>
                </a:rPr>
                <a:t>Compiled, staged, containerized, deployed </a:t>
              </a:r>
              <a:br>
                <a:rPr lang="en-US" sz="800" dirty="0" smtClean="0">
                  <a:latin typeface="Arial"/>
                  <a:cs typeface="Arial"/>
                </a:rPr>
              </a:br>
              <a:r>
                <a:rPr lang="en-US" sz="800" dirty="0" smtClean="0">
                  <a:latin typeface="Arial"/>
                  <a:cs typeface="Arial"/>
                </a:rPr>
                <a:t>and managed by platform</a:t>
              </a:r>
              <a:endParaRPr lang="en-US" sz="800" dirty="0">
                <a:latin typeface="Arial"/>
                <a:cs typeface="Arial"/>
              </a:endParaRPr>
            </a:p>
          </p:txBody>
        </p:sp>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2066544" y="1112886"/>
              <a:ext cx="1839829" cy="184837"/>
            </a:xfrm>
            <a:prstGeom prst="rect">
              <a:avLst/>
            </a:prstGeom>
            <a:noFill/>
          </p:spPr>
          <p:txBody>
            <a:bodyPr wrap="none" rtlCol="0">
              <a:spAutoFit/>
            </a:bodyPr>
            <a:lstStyle/>
            <a:p>
              <a:r>
                <a:rPr lang="en-US" sz="600" dirty="0"/>
                <a:t>Java | .NET | Ruby | Node.js | Python | </a:t>
              </a:r>
              <a:r>
                <a:rPr lang="en-US" sz="600" dirty="0" smtClean="0"/>
                <a:t>PHP | Go</a:t>
              </a:r>
              <a:endParaRPr lang="en-US" sz="600" dirty="0"/>
            </a:p>
          </p:txBody>
        </p:sp>
      </p:grpSp>
    </p:spTree>
    <p:extLst>
      <p:ext uri="{BB962C8B-B14F-4D97-AF65-F5344CB8AC3E}">
        <p14:creationId xmlns:p14="http://schemas.microsoft.com/office/powerpoint/2010/main" val="5315549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
        <p:nvSpPr>
          <p:cNvPr id="7" name="Shape 151"/>
          <p:cNvSpPr txBox="1">
            <a:spLocks/>
          </p:cNvSpPr>
          <p:nvPr/>
        </p:nvSpPr>
        <p:spPr>
          <a:xfrm>
            <a:off x="685800" y="1583342"/>
            <a:ext cx="7772400" cy="1159856"/>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800" dirty="0" smtClean="0">
                <a:solidFill>
                  <a:srgbClr val="2C95DD"/>
                </a:solidFill>
              </a:rPr>
              <a:t>Pivotal Cloud Foundry</a:t>
            </a:r>
            <a:endParaRPr lang="en" sz="4800" dirty="0">
              <a:solidFill>
                <a:srgbClr val="2C95DD"/>
              </a:solidFill>
            </a:endParaRPr>
          </a:p>
        </p:txBody>
      </p:sp>
      <p:sp>
        <p:nvSpPr>
          <p:cNvPr id="8"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Auditing and Logging</a:t>
            </a:r>
          </a:p>
        </p:txBody>
      </p:sp>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smtClean="0">
                <a:solidFill>
                  <a:schemeClr val="lt1"/>
                </a:solidFill>
                <a:latin typeface="Arial"/>
                <a:ea typeface="Arial"/>
                <a:cs typeface="Arial"/>
                <a:sym typeface="Arial"/>
              </a:rPr>
              <a:t>Metrics</a:t>
            </a:r>
            <a:endParaRPr lang="en-US" sz="1100" b="0" i="0" u="none" strike="noStrike" cap="none" baseline="0" dirty="0">
              <a:solidFill>
                <a:schemeClr val="lt1"/>
              </a:solidFill>
              <a:latin typeface="Arial"/>
              <a:ea typeface="Arial"/>
              <a:cs typeface="Arial"/>
              <a:sym typeface="Arial"/>
            </a:endParaRP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pic>
        <p:nvPicPr>
          <p:cNvPr id="47" name="Picture 46"/>
          <p:cNvPicPr>
            <a:picLocks noChangeAspect="1"/>
          </p:cNvPicPr>
          <p:nvPr/>
        </p:nvPicPr>
        <p:blipFill rotWithShape="1">
          <a:blip r:embed="rId10">
            <a:extLst>
              <a:ext uri="{28A0092B-C50C-407E-A947-70E740481C1C}">
                <a14:useLocalDpi xmlns:a14="http://schemas.microsoft.com/office/drawing/2010/main" val="0"/>
              </a:ext>
            </a:extLst>
          </a:blip>
          <a:srcRect t="1" r="1901" b="-2863"/>
          <a:stretch/>
        </p:blipFill>
        <p:spPr>
          <a:xfrm>
            <a:off x="3814453" y="3339128"/>
            <a:ext cx="1575321" cy="1412921"/>
          </a:xfrm>
          <a:prstGeom prst="rect">
            <a:avLst/>
          </a:prstGeom>
        </p:spPr>
      </p:pic>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sp>
        <p:nvSpPr>
          <p:cNvPr id="966" name="Shape 966"/>
          <p:cNvSpPr txBox="1"/>
          <p:nvPr/>
        </p:nvSpPr>
        <p:spPr>
          <a:xfrm>
            <a:off x="366712" y="3529898"/>
            <a:ext cx="4518169" cy="1037110"/>
          </a:xfrm>
          <a:prstGeom prst="rect">
            <a:avLst/>
          </a:prstGeom>
          <a:noFill/>
          <a:ln>
            <a:noFill/>
          </a:ln>
        </p:spPr>
        <p:txBody>
          <a:bodyPr lIns="91425" tIns="45700" rIns="91425" bIns="45700" anchor="t" anchorCtr="0">
            <a:noAutofit/>
          </a:bodyPr>
          <a:lstStyle/>
          <a:p>
            <a:pPr marL="173038" marR="0" lvl="0" indent="-173038" algn="l" rtl="0">
              <a:lnSpc>
                <a:spcPct val="100000"/>
              </a:lnSpc>
              <a:spcBef>
                <a:spcPts val="0"/>
              </a:spcBef>
              <a:spcAft>
                <a:spcPts val="600"/>
              </a:spcAft>
              <a:buClr>
                <a:srgbClr val="4BACC6"/>
              </a:buClr>
              <a:buSzPct val="100000"/>
              <a:buFont typeface="Wingdings" charset="2"/>
              <a:buChar char="§"/>
            </a:pPr>
            <a:r>
              <a:rPr lang="en-US" sz="1400" b="0" i="0" u="none" strike="noStrike" cap="none" dirty="0">
                <a:solidFill>
                  <a:srgbClr val="FFFFFF"/>
                </a:solidFill>
                <a:latin typeface="Arial"/>
                <a:ea typeface="Arial"/>
                <a:cs typeface="Arial"/>
                <a:sym typeface="Arial"/>
                <a:rtl val="0"/>
              </a:rPr>
              <a:t>Self-service </a:t>
            </a:r>
            <a:r>
              <a:rPr lang="en-US" sz="1400" b="0" i="0" u="none" strike="noStrike" cap="none" dirty="0" smtClean="0">
                <a:solidFill>
                  <a:srgbClr val="FFFFFF"/>
                </a:solidFill>
                <a:latin typeface="Arial"/>
                <a:ea typeface="Arial"/>
                <a:cs typeface="Arial"/>
                <a:sym typeface="Arial"/>
                <a:rtl val="0"/>
              </a:rPr>
              <a:t>Application Performance dashboards to monitor applications</a:t>
            </a:r>
          </a:p>
          <a:p>
            <a:pPr marL="173038" marR="0" lvl="0" indent="-173038" algn="l" rtl="0">
              <a:lnSpc>
                <a:spcPct val="100000"/>
              </a:lnSpc>
              <a:spcBef>
                <a:spcPts val="0"/>
              </a:spcBef>
              <a:spcAft>
                <a:spcPts val="600"/>
              </a:spcAft>
              <a:buClr>
                <a:srgbClr val="4BACC6"/>
              </a:buClr>
              <a:buSzPct val="100000"/>
              <a:buFont typeface="Wingdings" charset="2"/>
              <a:buChar char="§"/>
            </a:pPr>
            <a:r>
              <a:rPr lang="en-US" dirty="0" smtClean="0">
                <a:solidFill>
                  <a:srgbClr val="FFFFFF"/>
                </a:solidFill>
              </a:rPr>
              <a:t>Per</a:t>
            </a:r>
            <a:r>
              <a:rPr lang="en-US" dirty="0">
                <a:solidFill>
                  <a:srgbClr val="FFFFFF"/>
                </a:solidFill>
              </a:rPr>
              <a:t>-application </a:t>
            </a:r>
            <a:r>
              <a:rPr lang="en-US" dirty="0" smtClean="0">
                <a:solidFill>
                  <a:srgbClr val="FFFFFF"/>
                </a:solidFill>
              </a:rPr>
              <a:t>container and network metrics with associated log</a:t>
            </a:r>
            <a:r>
              <a:rPr lang="en-US" dirty="0">
                <a:solidFill>
                  <a:srgbClr val="FFFFFF"/>
                </a:solidFill>
              </a:rPr>
              <a:t>-</a:t>
            </a:r>
            <a:r>
              <a:rPr lang="en-US" dirty="0" smtClean="0">
                <a:solidFill>
                  <a:srgbClr val="FFFFFF"/>
                </a:solidFill>
              </a:rPr>
              <a:t>streams with relevant router activity</a:t>
            </a:r>
            <a:endParaRPr lang="en-US" dirty="0">
              <a:solidFill>
                <a:srgbClr val="FFFFFF"/>
              </a:solidFill>
            </a:endParaRPr>
          </a:p>
        </p:txBody>
      </p:sp>
      <p:sp>
        <p:nvSpPr>
          <p:cNvPr id="968" name="Shape 968"/>
          <p:cNvSpPr txBox="1"/>
          <p:nvPr/>
        </p:nvSpPr>
        <p:spPr>
          <a:xfrm>
            <a:off x="2103441" y="3746024"/>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endParaRPr lang="en-US" sz="1400" b="0" i="0" u="none" strike="noStrike" cap="none" dirty="0">
              <a:solidFill>
                <a:srgbClr val="FFFFFF"/>
              </a:solidFill>
              <a:latin typeface="Arial"/>
              <a:ea typeface="Arial"/>
              <a:cs typeface="Arial"/>
              <a:sym typeface="Arial"/>
              <a:rtl val="0"/>
            </a:endParaRPr>
          </a:p>
        </p:txBody>
      </p:sp>
      <p:pic>
        <p:nvPicPr>
          <p:cNvPr id="2" name="Picture 1"/>
          <p:cNvPicPr>
            <a:picLocks noChangeAspect="1"/>
          </p:cNvPicPr>
          <p:nvPr/>
        </p:nvPicPr>
        <p:blipFill>
          <a:blip r:embed="rId3"/>
          <a:stretch>
            <a:fillRect/>
          </a:stretch>
        </p:blipFill>
        <p:spPr>
          <a:xfrm>
            <a:off x="5015881" y="1373187"/>
            <a:ext cx="3880946" cy="3111501"/>
          </a:xfrm>
          <a:prstGeom prst="rect">
            <a:avLst/>
          </a:prstGeom>
          <a:ln>
            <a:solidFill>
              <a:srgbClr val="BFBFBF"/>
            </a:solidFill>
          </a:ln>
        </p:spPr>
      </p:pic>
      <p:pic>
        <p:nvPicPr>
          <p:cNvPr id="3" name="Picture 2"/>
          <p:cNvPicPr>
            <a:picLocks noChangeAspect="1"/>
          </p:cNvPicPr>
          <p:nvPr/>
        </p:nvPicPr>
        <p:blipFill>
          <a:blip r:embed="rId4"/>
          <a:stretch>
            <a:fillRect/>
          </a:stretch>
        </p:blipFill>
        <p:spPr>
          <a:xfrm>
            <a:off x="456598" y="905127"/>
            <a:ext cx="3819138" cy="2512219"/>
          </a:xfrm>
          <a:prstGeom prst="rect">
            <a:avLst/>
          </a:prstGeom>
          <a:ln>
            <a:solidFill>
              <a:schemeClr val="bg1">
                <a:lumMod val="75000"/>
              </a:schemeClr>
            </a:solidFill>
          </a:ln>
        </p:spPr>
      </p:pic>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9526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a:xfrm>
            <a:off x="366712" y="1074737"/>
            <a:ext cx="8676351" cy="3382961"/>
          </a:xfrm>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smtClean="0">
                <a:solidFill>
                  <a:schemeClr val="bg1"/>
                </a:solidFill>
              </a:rPr>
              <a:t>Git installed</a:t>
            </a:r>
          </a:p>
          <a:p>
            <a:pPr marL="685800" lvl="2" indent="-227013">
              <a:buClr>
                <a:srgbClr val="2580D4"/>
              </a:buClr>
            </a:pPr>
            <a:r>
              <a:rPr lang="en-US" sz="1400" dirty="0" smtClean="0">
                <a:solidFill>
                  <a:schemeClr val="bg1"/>
                </a:solidFill>
              </a:rPr>
              <a:t>git clone </a:t>
            </a:r>
            <a:r>
              <a:rPr lang="en-US" sz="1400" dirty="0" smtClean="0">
                <a:solidFill>
                  <a:schemeClr val="bg1"/>
                </a:solidFill>
                <a:hlinkClick r:id="rId3"/>
              </a:rPr>
              <a:t>https://github.com/cbusch-pivotal/stl-cloud-native-spring-workshop.git</a:t>
            </a:r>
            <a:endParaRPr lang="en-US" sz="2200" dirty="0" smtClean="0">
              <a:solidFill>
                <a:schemeClr val="bg1"/>
              </a:solidFill>
            </a:endParaRPr>
          </a:p>
          <a:p>
            <a:pPr marL="454025" lvl="1" indent="-227013">
              <a:buClr>
                <a:srgbClr val="2580D4"/>
              </a:buClr>
            </a:pPr>
            <a:r>
              <a:rPr lang="en-US" sz="1800" dirty="0" smtClean="0">
                <a:solidFill>
                  <a:schemeClr val="bg1"/>
                </a:solidFill>
              </a:rPr>
              <a:t>Download zip and unzip</a:t>
            </a:r>
          </a:p>
          <a:p>
            <a:pPr marL="685800" lvl="2" indent="-227013">
              <a:buClr>
                <a:srgbClr val="2580D4"/>
              </a:buClr>
            </a:pPr>
            <a:r>
              <a:rPr lang="en-US" sz="1400" dirty="0">
                <a:solidFill>
                  <a:schemeClr val="bg1"/>
                </a:solidFill>
                <a:hlinkClick r:id="rId4"/>
              </a:rPr>
              <a:t>https://github.com/cbusch-pivotal/stl-cloud-native-spring-workshop/archive/</a:t>
            </a:r>
            <a:r>
              <a:rPr lang="en-US" sz="1400" dirty="0" smtClean="0">
                <a:solidFill>
                  <a:schemeClr val="bg1"/>
                </a:solidFill>
                <a:hlinkClick r:id="rId4"/>
              </a:rPr>
              <a:t>master.zip</a:t>
            </a:r>
            <a:r>
              <a:rPr lang="en-US" sz="1400" dirty="0" smtClean="0">
                <a:solidFill>
                  <a:schemeClr val="bg1"/>
                </a:solidFill>
              </a:rPr>
              <a:t> </a:t>
            </a: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smtClean="0">
                <a:solidFill>
                  <a:schemeClr val="bg1"/>
                </a:solidFill>
                <a:hlinkClick r:id="rId5"/>
              </a:rPr>
              <a:t>https://github.com/cbusch-pivotal/stl-cloud-native-spring-workshop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grpSp>
        <p:nvGrpSpPr>
          <p:cNvPr id="14" name="Group 13"/>
          <p:cNvGrpSpPr/>
          <p:nvPr/>
        </p:nvGrpSpPr>
        <p:grpSpPr>
          <a:xfrm>
            <a:off x="7387931" y="3788474"/>
            <a:ext cx="1378759" cy="493031"/>
            <a:chOff x="7124027" y="3722506"/>
            <a:chExt cx="1378759" cy="493031"/>
          </a:xfrm>
        </p:grpSpPr>
        <p:sp>
          <p:nvSpPr>
            <p:cNvPr id="6" name="Rectangle 5"/>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767662" y="0"/>
            <a:ext cx="4826869" cy="5143500"/>
          </a:xfrm>
          <a:prstGeom prst="rect">
            <a:avLst/>
          </a:prstGeom>
        </p:spPr>
      </p:pic>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Cloud Foundry has used containers since it’s inception</a:t>
            </a:r>
          </a:p>
          <a:p>
            <a:pPr marL="342900" indent="-342900">
              <a:spcBef>
                <a:spcPts val="1200"/>
              </a:spcBef>
              <a:buClr>
                <a:srgbClr val="2580D4"/>
              </a:buClr>
              <a:buFont typeface="Arial"/>
              <a:buChar char="•"/>
            </a:pPr>
            <a:r>
              <a:rPr lang="en-US" sz="2000" dirty="0" smtClean="0">
                <a:solidFill>
                  <a:srgbClr val="FFFFFF"/>
                </a:solidFill>
              </a:rPr>
              <a:t>Cloud Foundry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4"/>
            </a:endParaRPr>
          </a:p>
        </p:txBody>
      </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79615</TotalTime>
  <Words>5429</Words>
  <Application>Microsoft Macintosh PowerPoint</Application>
  <PresentationFormat>On-screen Show (16:9)</PresentationFormat>
  <Paragraphs>863</Paragraphs>
  <Slides>44</Slides>
  <Notes>44</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PowerPoint Presentation</vt:lpstr>
      <vt:lpstr>Deploying an Application and containers</vt:lpstr>
      <vt:lpstr>Application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PowerPoint Presentation</vt:lpstr>
      <vt:lpstr>Hands-on Lab Instructions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481</cp:revision>
  <cp:lastPrinted>2016-10-11T15:48:53Z</cp:lastPrinted>
  <dcterms:modified xsi:type="dcterms:W3CDTF">2017-05-25T12:40:00Z</dcterms:modified>
</cp:coreProperties>
</file>